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1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2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0" r:id="rId3"/>
    <p:sldId id="259" r:id="rId4"/>
    <p:sldId id="261" r:id="rId5"/>
    <p:sldId id="275" r:id="rId6"/>
    <p:sldId id="287" r:id="rId7"/>
    <p:sldId id="283" r:id="rId8"/>
    <p:sldId id="284" r:id="rId9"/>
    <p:sldId id="271" r:id="rId10"/>
    <p:sldId id="281" r:id="rId11"/>
    <p:sldId id="278" r:id="rId12"/>
    <p:sldId id="282" r:id="rId13"/>
    <p:sldId id="262" r:id="rId14"/>
    <p:sldId id="263" r:id="rId15"/>
    <p:sldId id="272" r:id="rId16"/>
    <p:sldId id="273" r:id="rId17"/>
    <p:sldId id="279" r:id="rId18"/>
    <p:sldId id="276" r:id="rId19"/>
    <p:sldId id="258" r:id="rId20"/>
    <p:sldId id="257" r:id="rId21"/>
    <p:sldId id="280" r:id="rId22"/>
    <p:sldId id="266" r:id="rId23"/>
    <p:sldId id="274" r:id="rId24"/>
    <p:sldId id="267" r:id="rId25"/>
    <p:sldId id="269" r:id="rId26"/>
    <p:sldId id="270" r:id="rId27"/>
    <p:sldId id="286" r:id="rId28"/>
    <p:sldId id="268" r:id="rId29"/>
  </p:sldIdLst>
  <p:sldSz cx="6858000" cy="5143500"/>
  <p:notesSz cx="6858000" cy="9144000"/>
  <p:defaultTextStyle>
    <a:defPPr>
      <a:defRPr lang="sk-SK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52" d="100"/>
          <a:sy n="152" d="100"/>
        </p:scale>
        <p:origin x="1512" y="138"/>
      </p:cViewPr>
      <p:guideLst>
        <p:guide orient="horz" pos="16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Dekanat\Spravy\Vzdelavanie\2018\pocet%20studentov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D:\Dekanat\Spravy\Vzdelavanie\2018\Ucast%20v%20anketach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Dekanat\Dotazniky\2018\AnketaAbsolventi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Dekanat\Dotazniky\2018\AnketaAbsolventi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Dekanat\Spravy\Vzdelavanie\2018\Pocty%20studentov%20a%20prihlasok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Dekanat\Spravy\Vzdelavanie\2018\Zamestnanci1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Dekanat\Spravy\Vzdelavanie\2018\Uspesnost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Dekanat\Spravy\Vzdelavanie\2018\Hodnotenia%20predmetov\Znamky_ustavy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Dekanat\Spravy\Vzdelavanie\2018\Hodnotenia%20predmetov\Znamky_ustavy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Dekanat\Spravy\Vzdelavanie\2018\KleinHofierka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D:\Teachers\Pocty%20podla%20predmetov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D:\M_CLANKY\Teacher%20assignment\Statistika\Pocty%20podla%20predmetov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Hárok1!$B$1</c:f>
              <c:strCache>
                <c:ptCount val="1"/>
                <c:pt idx="0">
                  <c:v>Bc.</c:v>
                </c:pt>
              </c:strCache>
            </c:strRef>
          </c:tx>
          <c:spPr>
            <a:ln w="31750" cap="rnd">
              <a:solidFill>
                <a:srgbClr val="00B050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6">
                  <a:tint val="65000"/>
                </a:schemeClr>
              </a:solidFill>
              <a:ln>
                <a:solidFill>
                  <a:srgbClr val="00B050"/>
                </a:solidFill>
              </a:ln>
              <a:effectLst/>
            </c:spPr>
          </c:marker>
          <c:dLbls>
            <c:spPr>
              <a:solidFill>
                <a:srgbClr val="00B05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Hárok1!$A$2:$A$13</c:f>
              <c:strCache>
                <c:ptCount val="12"/>
                <c:pt idx="0">
                  <c:v>2007/08</c:v>
                </c:pt>
                <c:pt idx="1">
                  <c:v>2008/09</c:v>
                </c:pt>
                <c:pt idx="2">
                  <c:v>2009/10</c:v>
                </c:pt>
                <c:pt idx="3">
                  <c:v>2010/11</c:v>
                </c:pt>
                <c:pt idx="4">
                  <c:v>2011/12</c:v>
                </c:pt>
                <c:pt idx="5">
                  <c:v>2012/13</c:v>
                </c:pt>
                <c:pt idx="6">
                  <c:v>2013/14</c:v>
                </c:pt>
                <c:pt idx="7">
                  <c:v>2014/15</c:v>
                </c:pt>
                <c:pt idx="8">
                  <c:v>2015/16</c:v>
                </c:pt>
                <c:pt idx="9">
                  <c:v>2016/17</c:v>
                </c:pt>
                <c:pt idx="10">
                  <c:v>2017/18</c:v>
                </c:pt>
                <c:pt idx="11">
                  <c:v>2018/2019</c:v>
                </c:pt>
              </c:strCache>
            </c:strRef>
          </c:cat>
          <c:val>
            <c:numRef>
              <c:f>Hárok1!$B$2:$B$13</c:f>
              <c:numCache>
                <c:formatCode>General</c:formatCode>
                <c:ptCount val="12"/>
                <c:pt idx="0">
                  <c:v>936</c:v>
                </c:pt>
                <c:pt idx="1">
                  <c:v>956</c:v>
                </c:pt>
                <c:pt idx="2">
                  <c:v>867</c:v>
                </c:pt>
                <c:pt idx="3">
                  <c:v>823</c:v>
                </c:pt>
                <c:pt idx="4">
                  <c:v>797</c:v>
                </c:pt>
                <c:pt idx="5">
                  <c:v>767</c:v>
                </c:pt>
                <c:pt idx="6">
                  <c:v>742</c:v>
                </c:pt>
                <c:pt idx="7">
                  <c:v>714</c:v>
                </c:pt>
                <c:pt idx="8">
                  <c:v>579</c:v>
                </c:pt>
                <c:pt idx="9">
                  <c:v>576</c:v>
                </c:pt>
                <c:pt idx="10">
                  <c:v>517</c:v>
                </c:pt>
                <c:pt idx="11">
                  <c:v>550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C22-45CF-B031-8E0AAF058047}"/>
            </c:ext>
          </c:extLst>
        </c:ser>
        <c:ser>
          <c:idx val="1"/>
          <c:order val="1"/>
          <c:tx>
            <c:strRef>
              <c:f>Hárok1!$C$1</c:f>
              <c:strCache>
                <c:ptCount val="1"/>
                <c:pt idx="0">
                  <c:v>Mgr</c:v>
                </c:pt>
              </c:strCache>
            </c:strRef>
          </c:tx>
          <c:spPr>
            <a:ln w="31750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6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Hárok1!$A$2:$A$13</c:f>
              <c:strCache>
                <c:ptCount val="12"/>
                <c:pt idx="0">
                  <c:v>2007/08</c:v>
                </c:pt>
                <c:pt idx="1">
                  <c:v>2008/09</c:v>
                </c:pt>
                <c:pt idx="2">
                  <c:v>2009/10</c:v>
                </c:pt>
                <c:pt idx="3">
                  <c:v>2010/11</c:v>
                </c:pt>
                <c:pt idx="4">
                  <c:v>2011/12</c:v>
                </c:pt>
                <c:pt idx="5">
                  <c:v>2012/13</c:v>
                </c:pt>
                <c:pt idx="6">
                  <c:v>2013/14</c:v>
                </c:pt>
                <c:pt idx="7">
                  <c:v>2014/15</c:v>
                </c:pt>
                <c:pt idx="8">
                  <c:v>2015/16</c:v>
                </c:pt>
                <c:pt idx="9">
                  <c:v>2016/17</c:v>
                </c:pt>
                <c:pt idx="10">
                  <c:v>2017/18</c:v>
                </c:pt>
                <c:pt idx="11">
                  <c:v>2018/2019</c:v>
                </c:pt>
              </c:strCache>
            </c:strRef>
          </c:cat>
          <c:val>
            <c:numRef>
              <c:f>Hárok1!$C$2:$C$13</c:f>
              <c:numCache>
                <c:formatCode>General</c:formatCode>
                <c:ptCount val="12"/>
                <c:pt idx="0">
                  <c:v>249</c:v>
                </c:pt>
                <c:pt idx="1">
                  <c:v>284</c:v>
                </c:pt>
                <c:pt idx="2">
                  <c:v>368</c:v>
                </c:pt>
                <c:pt idx="3">
                  <c:v>422</c:v>
                </c:pt>
                <c:pt idx="4">
                  <c:v>416</c:v>
                </c:pt>
                <c:pt idx="5">
                  <c:v>356</c:v>
                </c:pt>
                <c:pt idx="6">
                  <c:v>349</c:v>
                </c:pt>
                <c:pt idx="7">
                  <c:v>371</c:v>
                </c:pt>
                <c:pt idx="8">
                  <c:v>297</c:v>
                </c:pt>
                <c:pt idx="9">
                  <c:v>331</c:v>
                </c:pt>
                <c:pt idx="10">
                  <c:v>315</c:v>
                </c:pt>
                <c:pt idx="11">
                  <c:v>284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C22-45CF-B031-8E0AAF058047}"/>
            </c:ext>
          </c:extLst>
        </c:ser>
        <c:ser>
          <c:idx val="2"/>
          <c:order val="2"/>
          <c:tx>
            <c:strRef>
              <c:f>Hárok1!$D$1</c:f>
              <c:strCache>
                <c:ptCount val="1"/>
                <c:pt idx="0">
                  <c:v>Spolu I.+II.</c:v>
                </c:pt>
              </c:strCache>
            </c:strRef>
          </c:tx>
          <c:spPr>
            <a:ln w="31750" cap="rnd">
              <a:solidFill>
                <a:schemeClr val="accent6">
                  <a:shade val="65000"/>
                </a:schemeClr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6">
                  <a:shade val="65000"/>
                </a:schemeClr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Hárok1!$A$2:$A$13</c:f>
              <c:strCache>
                <c:ptCount val="12"/>
                <c:pt idx="0">
                  <c:v>2007/08</c:v>
                </c:pt>
                <c:pt idx="1">
                  <c:v>2008/09</c:v>
                </c:pt>
                <c:pt idx="2">
                  <c:v>2009/10</c:v>
                </c:pt>
                <c:pt idx="3">
                  <c:v>2010/11</c:v>
                </c:pt>
                <c:pt idx="4">
                  <c:v>2011/12</c:v>
                </c:pt>
                <c:pt idx="5">
                  <c:v>2012/13</c:v>
                </c:pt>
                <c:pt idx="6">
                  <c:v>2013/14</c:v>
                </c:pt>
                <c:pt idx="7">
                  <c:v>2014/15</c:v>
                </c:pt>
                <c:pt idx="8">
                  <c:v>2015/16</c:v>
                </c:pt>
                <c:pt idx="9">
                  <c:v>2016/17</c:v>
                </c:pt>
                <c:pt idx="10">
                  <c:v>2017/18</c:v>
                </c:pt>
                <c:pt idx="11">
                  <c:v>2018/2019</c:v>
                </c:pt>
              </c:strCache>
            </c:strRef>
          </c:cat>
          <c:val>
            <c:numRef>
              <c:f>Hárok1!$D$2:$D$13</c:f>
              <c:numCache>
                <c:formatCode>General</c:formatCode>
                <c:ptCount val="12"/>
                <c:pt idx="0">
                  <c:v>1185</c:v>
                </c:pt>
                <c:pt idx="1">
                  <c:v>1240</c:v>
                </c:pt>
                <c:pt idx="2">
                  <c:v>1235</c:v>
                </c:pt>
                <c:pt idx="3">
                  <c:v>1245</c:v>
                </c:pt>
                <c:pt idx="4">
                  <c:v>1213</c:v>
                </c:pt>
                <c:pt idx="5">
                  <c:v>1123</c:v>
                </c:pt>
                <c:pt idx="6">
                  <c:v>1091</c:v>
                </c:pt>
                <c:pt idx="7">
                  <c:v>1085</c:v>
                </c:pt>
                <c:pt idx="8">
                  <c:v>876</c:v>
                </c:pt>
                <c:pt idx="9">
                  <c:v>907</c:v>
                </c:pt>
                <c:pt idx="10">
                  <c:v>832</c:v>
                </c:pt>
                <c:pt idx="11">
                  <c:v>834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C22-45CF-B031-8E0AAF05804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29207448"/>
        <c:axId val="129207832"/>
      </c:lineChart>
      <c:catAx>
        <c:axId val="129207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29207832"/>
        <c:crosses val="autoZero"/>
        <c:auto val="1"/>
        <c:lblAlgn val="ctr"/>
        <c:lblOffset val="100"/>
        <c:noMultiLvlLbl val="0"/>
      </c:catAx>
      <c:valAx>
        <c:axId val="129207832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29207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sk-SK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sk-SK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Po</a:t>
            </a:r>
            <a:r>
              <a:rPr lang="sk-SK"/>
              <a:t>čty</a:t>
            </a:r>
            <a:r>
              <a:rPr lang="sk-SK" baseline="0"/>
              <a:t> účastníkov študentskej ankety</a:t>
            </a:r>
            <a:endParaRPr lang="sk-SK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sk-SK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solidFill>
                <a:schemeClr val="accent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Hárok1!$A$2:$A$7</c:f>
              <c:strCache>
                <c:ptCount val="6"/>
                <c:pt idx="0">
                  <c:v>2012/2013</c:v>
                </c:pt>
                <c:pt idx="1">
                  <c:v>2013/2014</c:v>
                </c:pt>
                <c:pt idx="2">
                  <c:v>2015/2016 ZS</c:v>
                </c:pt>
                <c:pt idx="3">
                  <c:v>2016/2017 LS</c:v>
                </c:pt>
                <c:pt idx="4">
                  <c:v>2017/2018 ZS</c:v>
                </c:pt>
                <c:pt idx="5">
                  <c:v>2017/2018 LS</c:v>
                </c:pt>
              </c:strCache>
            </c:strRef>
          </c:cat>
          <c:val>
            <c:numRef>
              <c:f>Hárok1!$B$2:$B$7</c:f>
              <c:numCache>
                <c:formatCode>General</c:formatCode>
                <c:ptCount val="6"/>
                <c:pt idx="0">
                  <c:v>133</c:v>
                </c:pt>
                <c:pt idx="1">
                  <c:v>58</c:v>
                </c:pt>
                <c:pt idx="2">
                  <c:v>84</c:v>
                </c:pt>
                <c:pt idx="3">
                  <c:v>307</c:v>
                </c:pt>
                <c:pt idx="4">
                  <c:v>223</c:v>
                </c:pt>
                <c:pt idx="5">
                  <c:v>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2DB-466A-AE93-5541AC559A1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29653160"/>
        <c:axId val="129653552"/>
      </c:barChart>
      <c:catAx>
        <c:axId val="129653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29653552"/>
        <c:crosses val="autoZero"/>
        <c:auto val="1"/>
        <c:lblAlgn val="ctr"/>
        <c:lblOffset val="100"/>
        <c:noMultiLvlLbl val="0"/>
      </c:catAx>
      <c:valAx>
        <c:axId val="129653552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296531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sk-SK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k-SK" sz="1600" b="1" smtClean="0"/>
              <a:t>A</a:t>
            </a:r>
            <a:r>
              <a:rPr lang="en-US" sz="1600" b="1" smtClean="0"/>
              <a:t>solventi</a:t>
            </a:r>
            <a:r>
              <a:rPr lang="en-US" sz="1600" b="1" baseline="0" smtClean="0"/>
              <a:t> </a:t>
            </a:r>
            <a:r>
              <a:rPr lang="en-US" sz="1600" b="1" baseline="0"/>
              <a:t>magistersk</a:t>
            </a:r>
            <a:r>
              <a:rPr lang="sk-SK" sz="1600" b="1" baseline="0"/>
              <a:t>ého </a:t>
            </a:r>
            <a:r>
              <a:rPr lang="sk-SK" sz="1600" b="1" baseline="0" smtClean="0"/>
              <a:t>štúdia: odozva 86%</a:t>
            </a:r>
            <a:endParaRPr lang="sk-SK" sz="1600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k-SK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Mgr!$I$2:$O$2</c:f>
              <c:strCache>
                <c:ptCount val="7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  <c:pt idx="5">
                  <c:v>FX</c:v>
                </c:pt>
                <c:pt idx="6">
                  <c:v>X</c:v>
                </c:pt>
              </c:strCache>
            </c:strRef>
          </c:cat>
          <c:val>
            <c:numRef>
              <c:f>Mgr!$I$3:$O$3</c:f>
              <c:numCache>
                <c:formatCode>General</c:formatCode>
                <c:ptCount val="7"/>
                <c:pt idx="0">
                  <c:v>32</c:v>
                </c:pt>
                <c:pt idx="1">
                  <c:v>52</c:v>
                </c:pt>
                <c:pt idx="2">
                  <c:v>24</c:v>
                </c:pt>
                <c:pt idx="3">
                  <c:v>1</c:v>
                </c:pt>
                <c:pt idx="4">
                  <c:v>2</c:v>
                </c:pt>
                <c:pt idx="5">
                  <c:v>0</c:v>
                </c:pt>
                <c:pt idx="6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8C1-4BCE-BA96-DD277BBAE6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1077328"/>
        <c:axId val="131077720"/>
      </c:barChart>
      <c:catAx>
        <c:axId val="131077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31077720"/>
        <c:crosses val="autoZero"/>
        <c:auto val="1"/>
        <c:lblAlgn val="ctr"/>
        <c:lblOffset val="100"/>
        <c:noMultiLvlLbl val="0"/>
      </c:catAx>
      <c:valAx>
        <c:axId val="1310777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310773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sk-SK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k-SK" sz="1600" b="1" smtClean="0"/>
              <a:t>Absolventi</a:t>
            </a:r>
            <a:r>
              <a:rPr lang="sk-SK" sz="1600" b="1" baseline="0" smtClean="0"/>
              <a:t> </a:t>
            </a:r>
            <a:r>
              <a:rPr lang="sk-SK" sz="1600" b="1" baseline="0"/>
              <a:t>bakalárskeho </a:t>
            </a:r>
            <a:r>
              <a:rPr lang="sk-SK" sz="1600" b="1" baseline="0" smtClean="0"/>
              <a:t>štúdia: odozva 46%</a:t>
            </a:r>
            <a:endParaRPr lang="sk-SK" sz="1600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k-SK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Bc!$I$2:$O$2</c:f>
              <c:strCache>
                <c:ptCount val="7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  <c:pt idx="5">
                  <c:v>FX</c:v>
                </c:pt>
                <c:pt idx="6">
                  <c:v>X</c:v>
                </c:pt>
              </c:strCache>
            </c:strRef>
          </c:cat>
          <c:val>
            <c:numRef>
              <c:f>Bc!$I$3:$O$3</c:f>
              <c:numCache>
                <c:formatCode>General</c:formatCode>
                <c:ptCount val="7"/>
                <c:pt idx="0">
                  <c:v>10</c:v>
                </c:pt>
                <c:pt idx="1">
                  <c:v>32</c:v>
                </c:pt>
                <c:pt idx="2">
                  <c:v>15</c:v>
                </c:pt>
                <c:pt idx="3">
                  <c:v>4</c:v>
                </c:pt>
                <c:pt idx="4">
                  <c:v>0</c:v>
                </c:pt>
                <c:pt idx="5">
                  <c:v>0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3A-4B0E-84FC-95DAFBB5CD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1078504"/>
        <c:axId val="131078896"/>
      </c:barChart>
      <c:catAx>
        <c:axId val="131078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31078896"/>
        <c:crosses val="autoZero"/>
        <c:auto val="1"/>
        <c:lblAlgn val="ctr"/>
        <c:lblOffset val="100"/>
        <c:noMultiLvlLbl val="0"/>
      </c:catAx>
      <c:valAx>
        <c:axId val="1310788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310785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sk-SK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Hárok1!$A$9</c:f>
              <c:strCache>
                <c:ptCount val="1"/>
                <c:pt idx="0">
                  <c:v>Prihlásení</c:v>
                </c:pt>
              </c:strCache>
            </c:strRef>
          </c:tx>
          <c:spPr>
            <a:ln w="31750" cap="rnd">
              <a:solidFill>
                <a:schemeClr val="accent6">
                  <a:lumMod val="50000"/>
                </a:schemeClr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Hárok1!$B$8:$I$8</c:f>
              <c:strCache>
                <c:ptCount val="8"/>
                <c:pt idx="0">
                  <c:v>2011/2012</c:v>
                </c:pt>
                <c:pt idx="1">
                  <c:v>2012/2013</c:v>
                </c:pt>
                <c:pt idx="2">
                  <c:v>2013/2014</c:v>
                </c:pt>
                <c:pt idx="3">
                  <c:v>2014/2015</c:v>
                </c:pt>
                <c:pt idx="4">
                  <c:v>2015/2016</c:v>
                </c:pt>
                <c:pt idx="5">
                  <c:v>2016/2017</c:v>
                </c:pt>
                <c:pt idx="6">
                  <c:v>2017/2018</c:v>
                </c:pt>
                <c:pt idx="7">
                  <c:v>2017/2018</c:v>
                </c:pt>
              </c:strCache>
            </c:strRef>
          </c:cat>
          <c:val>
            <c:numRef>
              <c:f>Hárok1!$B$9:$I$9</c:f>
              <c:numCache>
                <c:formatCode>General</c:formatCode>
                <c:ptCount val="8"/>
                <c:pt idx="0">
                  <c:v>1309</c:v>
                </c:pt>
                <c:pt idx="1">
                  <c:v>1186</c:v>
                </c:pt>
                <c:pt idx="2">
                  <c:v>1081</c:v>
                </c:pt>
                <c:pt idx="3">
                  <c:v>879</c:v>
                </c:pt>
                <c:pt idx="4">
                  <c:v>824</c:v>
                </c:pt>
                <c:pt idx="5">
                  <c:v>780</c:v>
                </c:pt>
                <c:pt idx="6">
                  <c:v>624</c:v>
                </c:pt>
                <c:pt idx="7">
                  <c:v>660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E19-49C4-8FC1-8084CBCA9E7D}"/>
            </c:ext>
          </c:extLst>
        </c:ser>
        <c:ser>
          <c:idx val="1"/>
          <c:order val="1"/>
          <c:tx>
            <c:strRef>
              <c:f>Hárok1!$A$10</c:f>
              <c:strCache>
                <c:ptCount val="1"/>
                <c:pt idx="0">
                  <c:v>Prijatí</c:v>
                </c:pt>
              </c:strCache>
            </c:strRef>
          </c:tx>
          <c:spPr>
            <a:ln w="31750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6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Hárok1!$B$8:$I$8</c:f>
              <c:strCache>
                <c:ptCount val="8"/>
                <c:pt idx="0">
                  <c:v>2011/2012</c:v>
                </c:pt>
                <c:pt idx="1">
                  <c:v>2012/2013</c:v>
                </c:pt>
                <c:pt idx="2">
                  <c:v>2013/2014</c:v>
                </c:pt>
                <c:pt idx="3">
                  <c:v>2014/2015</c:v>
                </c:pt>
                <c:pt idx="4">
                  <c:v>2015/2016</c:v>
                </c:pt>
                <c:pt idx="5">
                  <c:v>2016/2017</c:v>
                </c:pt>
                <c:pt idx="6">
                  <c:v>2017/2018</c:v>
                </c:pt>
                <c:pt idx="7">
                  <c:v>2017/2018</c:v>
                </c:pt>
              </c:strCache>
            </c:strRef>
          </c:cat>
          <c:val>
            <c:numRef>
              <c:f>Hárok1!$B$10:$I$10</c:f>
              <c:numCache>
                <c:formatCode>General</c:formatCode>
                <c:ptCount val="8"/>
                <c:pt idx="0">
                  <c:v>828</c:v>
                </c:pt>
                <c:pt idx="1">
                  <c:v>745</c:v>
                </c:pt>
                <c:pt idx="2">
                  <c:v>764</c:v>
                </c:pt>
                <c:pt idx="3">
                  <c:v>640</c:v>
                </c:pt>
                <c:pt idx="4">
                  <c:v>520</c:v>
                </c:pt>
                <c:pt idx="5">
                  <c:v>566</c:v>
                </c:pt>
                <c:pt idx="6">
                  <c:v>458</c:v>
                </c:pt>
                <c:pt idx="7">
                  <c:v>509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E19-49C4-8FC1-8084CBCA9E7D}"/>
            </c:ext>
          </c:extLst>
        </c:ser>
        <c:ser>
          <c:idx val="2"/>
          <c:order val="2"/>
          <c:tx>
            <c:strRef>
              <c:f>Hárok1!$A$11</c:f>
              <c:strCache>
                <c:ptCount val="1"/>
                <c:pt idx="0">
                  <c:v>Zapísaní</c:v>
                </c:pt>
              </c:strCache>
            </c:strRef>
          </c:tx>
          <c:spPr>
            <a:ln w="31750" cap="rnd">
              <a:solidFill>
                <a:schemeClr val="accent6">
                  <a:shade val="65000"/>
                </a:schemeClr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6">
                  <a:shade val="65000"/>
                </a:schemeClr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Hárok1!$B$8:$I$8</c:f>
              <c:strCache>
                <c:ptCount val="8"/>
                <c:pt idx="0">
                  <c:v>2011/2012</c:v>
                </c:pt>
                <c:pt idx="1">
                  <c:v>2012/2013</c:v>
                </c:pt>
                <c:pt idx="2">
                  <c:v>2013/2014</c:v>
                </c:pt>
                <c:pt idx="3">
                  <c:v>2014/2015</c:v>
                </c:pt>
                <c:pt idx="4">
                  <c:v>2015/2016</c:v>
                </c:pt>
                <c:pt idx="5">
                  <c:v>2016/2017</c:v>
                </c:pt>
                <c:pt idx="6">
                  <c:v>2017/2018</c:v>
                </c:pt>
                <c:pt idx="7">
                  <c:v>2017/2018</c:v>
                </c:pt>
              </c:strCache>
            </c:strRef>
          </c:cat>
          <c:val>
            <c:numRef>
              <c:f>Hárok1!$B$11:$I$11</c:f>
              <c:numCache>
                <c:formatCode>General</c:formatCode>
                <c:ptCount val="8"/>
                <c:pt idx="0">
                  <c:v>336</c:v>
                </c:pt>
                <c:pt idx="1">
                  <c:v>308</c:v>
                </c:pt>
                <c:pt idx="2">
                  <c:v>340</c:v>
                </c:pt>
                <c:pt idx="3">
                  <c:v>301</c:v>
                </c:pt>
                <c:pt idx="4">
                  <c:v>229</c:v>
                </c:pt>
                <c:pt idx="5">
                  <c:v>249</c:v>
                </c:pt>
                <c:pt idx="6">
                  <c:v>215</c:v>
                </c:pt>
                <c:pt idx="7">
                  <c:v>260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E19-49C4-8FC1-8084CBCA9E7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29000360"/>
        <c:axId val="129000744"/>
      </c:lineChart>
      <c:catAx>
        <c:axId val="129000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29000744"/>
        <c:crosses val="autoZero"/>
        <c:auto val="1"/>
        <c:lblAlgn val="ctr"/>
        <c:lblOffset val="100"/>
        <c:noMultiLvlLbl val="0"/>
      </c:catAx>
      <c:valAx>
        <c:axId val="129000744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290003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sk-SK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sk-SK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DFEE-4111-ADE0-67ED93FC9E3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DFEE-4111-ADE0-67ED93FC9E3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DFEE-4111-ADE0-67ED93FC9E3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DFEE-4111-ADE0-67ED93FC9E3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DFEE-4111-ADE0-67ED93FC9E31}"/>
              </c:ext>
            </c:extLst>
          </c:dPt>
          <c:dLbls>
            <c:dLbl>
              <c:idx val="3"/>
              <c:layout>
                <c:manualLayout>
                  <c:x val="-5.8519247594050741E-3"/>
                  <c:y val="9.0980110375936854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FEE-4111-ADE0-67ED93FC9E31}"/>
                </c:ext>
              </c:extLst>
            </c:dLbl>
            <c:dLbl>
              <c:idx val="4"/>
              <c:layout>
                <c:manualLayout>
                  <c:x val="5.4905949256342908E-2"/>
                  <c:y val="5.6472560701775393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FEE-4111-ADE0-67ED93FC9E31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Tabuľka!$B$11:$F$11</c:f>
              <c:strCache>
                <c:ptCount val="5"/>
                <c:pt idx="0">
                  <c:v>profesori</c:v>
                </c:pt>
                <c:pt idx="1">
                  <c:v>docenti</c:v>
                </c:pt>
                <c:pt idx="2">
                  <c:v>odborní asistenti</c:v>
                </c:pt>
                <c:pt idx="3">
                  <c:v>asistenti</c:v>
                </c:pt>
                <c:pt idx="4">
                  <c:v>lektori</c:v>
                </c:pt>
              </c:strCache>
            </c:strRef>
          </c:cat>
          <c:val>
            <c:numRef>
              <c:f>Tabuľka!$B$12:$F$12</c:f>
              <c:numCache>
                <c:formatCode>General</c:formatCode>
                <c:ptCount val="5"/>
                <c:pt idx="0">
                  <c:v>31.4</c:v>
                </c:pt>
                <c:pt idx="1">
                  <c:v>54.5</c:v>
                </c:pt>
                <c:pt idx="2">
                  <c:v>61.510000000000005</c:v>
                </c:pt>
                <c:pt idx="3">
                  <c:v>5.92</c:v>
                </c:pt>
                <c:pt idx="4">
                  <c:v>1.88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FEE-4111-ADE0-67ED93FC9E31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56000">
          <a:srgbClr val="92D050"/>
        </a:gs>
        <a:gs pos="43000">
          <a:srgbClr val="92D050"/>
        </a:gs>
        <a:gs pos="100000">
          <a:schemeClr val="accent1">
            <a:tint val="23500"/>
            <a:satMod val="160000"/>
          </a:schemeClr>
        </a:gs>
      </a:gsLst>
      <a:lin ang="8100000" scaled="1"/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sk-SK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k-SK" sz="1800" b="1">
                <a:latin typeface="Arial" panose="020B0604020202020204" pitchFamily="34" charset="0"/>
                <a:cs typeface="Arial" panose="020B0604020202020204" pitchFamily="34" charset="0"/>
              </a:rPr>
              <a:t>Úspešnosť štúdia v posledných piatich akademických rokoch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k-SK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'Podla rokov'!$A$2</c:f>
              <c:strCache>
                <c:ptCount val="1"/>
                <c:pt idx="0">
                  <c:v>Bc jednoodborové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'Podla rokov'!$B$1:$F$1</c:f>
              <c:strCache>
                <c:ptCount val="5"/>
                <c:pt idx="0">
                  <c:v>AR13/14</c:v>
                </c:pt>
                <c:pt idx="1">
                  <c:v>AR14/15</c:v>
                </c:pt>
                <c:pt idx="2">
                  <c:v>AR15/16</c:v>
                </c:pt>
                <c:pt idx="3">
                  <c:v>AR16/17</c:v>
                </c:pt>
                <c:pt idx="4">
                  <c:v>AR17/18</c:v>
                </c:pt>
              </c:strCache>
            </c:strRef>
          </c:cat>
          <c:val>
            <c:numRef>
              <c:f>'Podla rokov'!$B$2:$F$2</c:f>
              <c:numCache>
                <c:formatCode>0.00</c:formatCode>
                <c:ptCount val="5"/>
                <c:pt idx="0">
                  <c:v>47.540983606557376</c:v>
                </c:pt>
                <c:pt idx="1">
                  <c:v>44.63519313304721</c:v>
                </c:pt>
                <c:pt idx="2">
                  <c:v>39.912280701754383</c:v>
                </c:pt>
                <c:pt idx="3">
                  <c:v>40.512820512820511</c:v>
                </c:pt>
                <c:pt idx="4">
                  <c:v>50.641025641025642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38E-46E5-A589-8A91F98FAEED}"/>
            </c:ext>
          </c:extLst>
        </c:ser>
        <c:ser>
          <c:idx val="1"/>
          <c:order val="1"/>
          <c:tx>
            <c:strRef>
              <c:f>'Podla rokov'!$A$3</c:f>
              <c:strCache>
                <c:ptCount val="1"/>
                <c:pt idx="0">
                  <c:v>Bc medziodborové</c:v>
                </c:pt>
              </c:strCache>
            </c:strRef>
          </c:tx>
          <c:spPr>
            <a:ln w="28575" cap="rnd">
              <a:solidFill>
                <a:srgbClr val="00206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B0F0"/>
              </a:solidFill>
              <a:ln w="9525">
                <a:solidFill>
                  <a:srgbClr val="002060"/>
                </a:solidFill>
              </a:ln>
              <a:effectLst/>
            </c:spPr>
          </c:marker>
          <c:cat>
            <c:strRef>
              <c:f>'Podla rokov'!$B$1:$F$1</c:f>
              <c:strCache>
                <c:ptCount val="5"/>
                <c:pt idx="0">
                  <c:v>AR13/14</c:v>
                </c:pt>
                <c:pt idx="1">
                  <c:v>AR14/15</c:v>
                </c:pt>
                <c:pt idx="2">
                  <c:v>AR15/16</c:v>
                </c:pt>
                <c:pt idx="3">
                  <c:v>AR16/17</c:v>
                </c:pt>
                <c:pt idx="4">
                  <c:v>AR17/18</c:v>
                </c:pt>
              </c:strCache>
            </c:strRef>
          </c:cat>
          <c:val>
            <c:numRef>
              <c:f>'Podla rokov'!$B$3:$F$3</c:f>
              <c:numCache>
                <c:formatCode>0.00</c:formatCode>
                <c:ptCount val="5"/>
                <c:pt idx="0">
                  <c:v>31.967213114754099</c:v>
                </c:pt>
                <c:pt idx="1">
                  <c:v>48.543689320388353</c:v>
                </c:pt>
                <c:pt idx="2">
                  <c:v>34.745762711864408</c:v>
                </c:pt>
                <c:pt idx="3">
                  <c:v>34.42622950819672</c:v>
                </c:pt>
                <c:pt idx="4">
                  <c:v>34.210526315789473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38E-46E5-A589-8A91F98FAEED}"/>
            </c:ext>
          </c:extLst>
        </c:ser>
        <c:ser>
          <c:idx val="2"/>
          <c:order val="2"/>
          <c:tx>
            <c:strRef>
              <c:f>'Podla rokov'!$A$4</c:f>
              <c:strCache>
                <c:ptCount val="1"/>
                <c:pt idx="0">
                  <c:v>Mgr jednoodborové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92D050"/>
              </a:solidFill>
              <a:ln w="9525">
                <a:solidFill>
                  <a:srgbClr val="00B050"/>
                </a:solidFill>
              </a:ln>
              <a:effectLst/>
            </c:spPr>
          </c:marker>
          <c:cat>
            <c:strRef>
              <c:f>'Podla rokov'!$B$1:$F$1</c:f>
              <c:strCache>
                <c:ptCount val="5"/>
                <c:pt idx="0">
                  <c:v>AR13/14</c:v>
                </c:pt>
                <c:pt idx="1">
                  <c:v>AR14/15</c:v>
                </c:pt>
                <c:pt idx="2">
                  <c:v>AR15/16</c:v>
                </c:pt>
                <c:pt idx="3">
                  <c:v>AR16/17</c:v>
                </c:pt>
                <c:pt idx="4">
                  <c:v>AR17/18</c:v>
                </c:pt>
              </c:strCache>
            </c:strRef>
          </c:cat>
          <c:val>
            <c:numRef>
              <c:f>'Podla rokov'!$B$4:$F$4</c:f>
              <c:numCache>
                <c:formatCode>0.00</c:formatCode>
                <c:ptCount val="5"/>
                <c:pt idx="0">
                  <c:v>91.946308724832221</c:v>
                </c:pt>
                <c:pt idx="1">
                  <c:v>89.84375</c:v>
                </c:pt>
                <c:pt idx="2">
                  <c:v>93.388429752066116</c:v>
                </c:pt>
                <c:pt idx="3">
                  <c:v>93.388429752066116</c:v>
                </c:pt>
                <c:pt idx="4">
                  <c:v>73.728813559322035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38E-46E5-A589-8A91F98FAEED}"/>
            </c:ext>
          </c:extLst>
        </c:ser>
        <c:ser>
          <c:idx val="3"/>
          <c:order val="3"/>
          <c:tx>
            <c:strRef>
              <c:f>'Podla rokov'!$A$5</c:f>
              <c:strCache>
                <c:ptCount val="1"/>
                <c:pt idx="0">
                  <c:v>Mgr učiteľské</c:v>
                </c:pt>
              </c:strCache>
            </c:strRef>
          </c:tx>
          <c:spPr>
            <a:ln w="28575" cap="rnd">
              <a:solidFill>
                <a:srgbClr val="92D05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92D050"/>
              </a:solidFill>
              <a:ln w="9525">
                <a:solidFill>
                  <a:srgbClr val="92D050"/>
                </a:solidFill>
              </a:ln>
              <a:effectLst/>
            </c:spPr>
          </c:marker>
          <c:cat>
            <c:strRef>
              <c:f>'Podla rokov'!$B$1:$F$1</c:f>
              <c:strCache>
                <c:ptCount val="5"/>
                <c:pt idx="0">
                  <c:v>AR13/14</c:v>
                </c:pt>
                <c:pt idx="1">
                  <c:v>AR14/15</c:v>
                </c:pt>
                <c:pt idx="2">
                  <c:v>AR15/16</c:v>
                </c:pt>
                <c:pt idx="3">
                  <c:v>AR16/17</c:v>
                </c:pt>
                <c:pt idx="4">
                  <c:v>AR17/18</c:v>
                </c:pt>
              </c:strCache>
            </c:strRef>
          </c:cat>
          <c:val>
            <c:numRef>
              <c:f>'Podla rokov'!$B$5:$F$5</c:f>
              <c:numCache>
                <c:formatCode>0.00</c:formatCode>
                <c:ptCount val="5"/>
                <c:pt idx="0">
                  <c:v>97.674418604651166</c:v>
                </c:pt>
                <c:pt idx="1">
                  <c:v>94.827586206896555</c:v>
                </c:pt>
                <c:pt idx="2">
                  <c:v>95.91836734693878</c:v>
                </c:pt>
                <c:pt idx="3">
                  <c:v>95.91836734693878</c:v>
                </c:pt>
                <c:pt idx="4">
                  <c:v>82.978723404255319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938E-46E5-A589-8A91F98FAE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9502160"/>
        <c:axId val="129502544"/>
      </c:lineChart>
      <c:catAx>
        <c:axId val="129502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29502544"/>
        <c:crosses val="autoZero"/>
        <c:auto val="1"/>
        <c:lblAlgn val="ctr"/>
        <c:lblOffset val="100"/>
        <c:noMultiLvlLbl val="0"/>
      </c:catAx>
      <c:valAx>
        <c:axId val="1295025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29502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k-S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k-SK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sk-SK" sz="1600"/>
              <a:t>Hodnotenie na</a:t>
            </a:r>
            <a:r>
              <a:rPr lang="sk-SK" sz="1600" baseline="0"/>
              <a:t> magisterskom stupni </a:t>
            </a:r>
            <a:endParaRPr lang="sk-SK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sk-SK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'Podla stupnov'!$K$14</c:f>
              <c:strCache>
                <c:ptCount val="1"/>
                <c:pt idx="0">
                  <c:v>A</c:v>
                </c:pt>
              </c:strCache>
            </c:strRef>
          </c:tx>
          <c:spPr>
            <a:solidFill>
              <a:schemeClr val="accent6">
                <a:shade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'Podla stupnov'!$J$15:$J$21</c:f>
              <c:strCache>
                <c:ptCount val="7"/>
                <c:pt idx="0">
                  <c:v>UBEV</c:v>
                </c:pt>
                <c:pt idx="1">
                  <c:v>UFV</c:v>
                </c:pt>
                <c:pt idx="2">
                  <c:v>UGE</c:v>
                </c:pt>
                <c:pt idx="3">
                  <c:v>UCHV</c:v>
                </c:pt>
                <c:pt idx="4">
                  <c:v>UINF</c:v>
                </c:pt>
                <c:pt idx="5">
                  <c:v>UMV</c:v>
                </c:pt>
                <c:pt idx="6">
                  <c:v>Spolu</c:v>
                </c:pt>
              </c:strCache>
            </c:strRef>
          </c:cat>
          <c:val>
            <c:numRef>
              <c:f>'Podla stupnov'!$K$15:$K$21</c:f>
              <c:numCache>
                <c:formatCode>#,##0</c:formatCode>
                <c:ptCount val="7"/>
                <c:pt idx="0">
                  <c:v>49.455040871934607</c:v>
                </c:pt>
                <c:pt idx="1">
                  <c:v>72.815533980582529</c:v>
                </c:pt>
                <c:pt idx="2">
                  <c:v>37.223042836041358</c:v>
                </c:pt>
                <c:pt idx="3">
                  <c:v>59.186746987951807</c:v>
                </c:pt>
                <c:pt idx="4">
                  <c:v>42.023346303501945</c:v>
                </c:pt>
                <c:pt idx="5">
                  <c:v>39.534883720930232</c:v>
                </c:pt>
                <c:pt idx="6">
                  <c:v>49.073737740646564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4DC-49AD-A366-1FC4EB108141}"/>
            </c:ext>
          </c:extLst>
        </c:ser>
        <c:ser>
          <c:idx val="1"/>
          <c:order val="1"/>
          <c:tx>
            <c:strRef>
              <c:f>'Podla stupnov'!$L$14</c:f>
              <c:strCache>
                <c:ptCount val="1"/>
                <c:pt idx="0">
                  <c:v>B</c:v>
                </c:pt>
              </c:strCache>
            </c:strRef>
          </c:tx>
          <c:spPr>
            <a:solidFill>
              <a:schemeClr val="accent6">
                <a:shade val="70000"/>
              </a:schemeClr>
            </a:solidFill>
            <a:ln>
              <a:noFill/>
            </a:ln>
            <a:effectLst/>
          </c:spPr>
          <c:invertIfNegative val="0"/>
          <c:cat>
            <c:strRef>
              <c:f>'Podla stupnov'!$J$15:$J$21</c:f>
              <c:strCache>
                <c:ptCount val="7"/>
                <c:pt idx="0">
                  <c:v>UBEV</c:v>
                </c:pt>
                <c:pt idx="1">
                  <c:v>UFV</c:v>
                </c:pt>
                <c:pt idx="2">
                  <c:v>UGE</c:v>
                </c:pt>
                <c:pt idx="3">
                  <c:v>UCHV</c:v>
                </c:pt>
                <c:pt idx="4">
                  <c:v>UINF</c:v>
                </c:pt>
                <c:pt idx="5">
                  <c:v>UMV</c:v>
                </c:pt>
                <c:pt idx="6">
                  <c:v>Spolu</c:v>
                </c:pt>
              </c:strCache>
            </c:strRef>
          </c:cat>
          <c:val>
            <c:numRef>
              <c:f>'Podla stupnov'!$L$15:$L$21</c:f>
              <c:numCache>
                <c:formatCode>#,##0</c:formatCode>
                <c:ptCount val="7"/>
                <c:pt idx="0">
                  <c:v>16.485013623978201</c:v>
                </c:pt>
                <c:pt idx="1">
                  <c:v>16.50485436893204</c:v>
                </c:pt>
                <c:pt idx="2">
                  <c:v>24.076809453471196</c:v>
                </c:pt>
                <c:pt idx="3">
                  <c:v>19.126506024096386</c:v>
                </c:pt>
                <c:pt idx="4">
                  <c:v>15.56420233463035</c:v>
                </c:pt>
                <c:pt idx="5">
                  <c:v>18.13953488372093</c:v>
                </c:pt>
                <c:pt idx="6">
                  <c:v>19.033781329458773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4DC-49AD-A366-1FC4EB108141}"/>
            </c:ext>
          </c:extLst>
        </c:ser>
        <c:ser>
          <c:idx val="2"/>
          <c:order val="2"/>
          <c:tx>
            <c:strRef>
              <c:f>'Podla stupnov'!$M$14</c:f>
              <c:strCache>
                <c:ptCount val="1"/>
                <c:pt idx="0">
                  <c:v>C</c:v>
                </c:pt>
              </c:strCache>
            </c:strRef>
          </c:tx>
          <c:spPr>
            <a:solidFill>
              <a:schemeClr val="accent6">
                <a:shade val="90000"/>
              </a:schemeClr>
            </a:solidFill>
            <a:ln>
              <a:noFill/>
            </a:ln>
            <a:effectLst/>
          </c:spPr>
          <c:invertIfNegative val="0"/>
          <c:cat>
            <c:strRef>
              <c:f>'Podla stupnov'!$J$15:$J$21</c:f>
              <c:strCache>
                <c:ptCount val="7"/>
                <c:pt idx="0">
                  <c:v>UBEV</c:v>
                </c:pt>
                <c:pt idx="1">
                  <c:v>UFV</c:v>
                </c:pt>
                <c:pt idx="2">
                  <c:v>UGE</c:v>
                </c:pt>
                <c:pt idx="3">
                  <c:v>UCHV</c:v>
                </c:pt>
                <c:pt idx="4">
                  <c:v>UINF</c:v>
                </c:pt>
                <c:pt idx="5">
                  <c:v>UMV</c:v>
                </c:pt>
                <c:pt idx="6">
                  <c:v>Spolu</c:v>
                </c:pt>
              </c:strCache>
            </c:strRef>
          </c:cat>
          <c:val>
            <c:numRef>
              <c:f>'Podla stupnov'!$M$15:$M$21</c:f>
              <c:numCache>
                <c:formatCode>#,##0</c:formatCode>
                <c:ptCount val="7"/>
                <c:pt idx="0">
                  <c:v>16.757493188010898</c:v>
                </c:pt>
                <c:pt idx="1">
                  <c:v>6.3106796116504853</c:v>
                </c:pt>
                <c:pt idx="2">
                  <c:v>22.451994091580502</c:v>
                </c:pt>
                <c:pt idx="3">
                  <c:v>12.198795180722891</c:v>
                </c:pt>
                <c:pt idx="4">
                  <c:v>12.45136186770428</c:v>
                </c:pt>
                <c:pt idx="5">
                  <c:v>13.953488372093023</c:v>
                </c:pt>
                <c:pt idx="6">
                  <c:v>15.655648383581548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4DC-49AD-A366-1FC4EB108141}"/>
            </c:ext>
          </c:extLst>
        </c:ser>
        <c:ser>
          <c:idx val="3"/>
          <c:order val="3"/>
          <c:tx>
            <c:strRef>
              <c:f>'Podla stupnov'!$N$14</c:f>
              <c:strCache>
                <c:ptCount val="1"/>
                <c:pt idx="0">
                  <c:v>D</c:v>
                </c:pt>
              </c:strCache>
            </c:strRef>
          </c:tx>
          <c:spPr>
            <a:solidFill>
              <a:schemeClr val="accent6">
                <a:tint val="90000"/>
              </a:schemeClr>
            </a:solidFill>
            <a:ln>
              <a:noFill/>
            </a:ln>
            <a:effectLst/>
          </c:spPr>
          <c:invertIfNegative val="0"/>
          <c:cat>
            <c:strRef>
              <c:f>'Podla stupnov'!$J$15:$J$21</c:f>
              <c:strCache>
                <c:ptCount val="7"/>
                <c:pt idx="0">
                  <c:v>UBEV</c:v>
                </c:pt>
                <c:pt idx="1">
                  <c:v>UFV</c:v>
                </c:pt>
                <c:pt idx="2">
                  <c:v>UGE</c:v>
                </c:pt>
                <c:pt idx="3">
                  <c:v>UCHV</c:v>
                </c:pt>
                <c:pt idx="4">
                  <c:v>UINF</c:v>
                </c:pt>
                <c:pt idx="5">
                  <c:v>UMV</c:v>
                </c:pt>
                <c:pt idx="6">
                  <c:v>Spolu</c:v>
                </c:pt>
              </c:strCache>
            </c:strRef>
          </c:cat>
          <c:val>
            <c:numRef>
              <c:f>'Podla stupnov'!$N$15:$N$21</c:f>
              <c:numCache>
                <c:formatCode>#,##0</c:formatCode>
                <c:ptCount val="7"/>
                <c:pt idx="0">
                  <c:v>7.084468664850136</c:v>
                </c:pt>
                <c:pt idx="1">
                  <c:v>0.4854368932038835</c:v>
                </c:pt>
                <c:pt idx="2">
                  <c:v>8.5672082717872975</c:v>
                </c:pt>
                <c:pt idx="3">
                  <c:v>4.5180722891566267</c:v>
                </c:pt>
                <c:pt idx="4">
                  <c:v>9.7276264591439681</c:v>
                </c:pt>
                <c:pt idx="5">
                  <c:v>7.441860465116279</c:v>
                </c:pt>
                <c:pt idx="6">
                  <c:v>6.610969851071558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4DC-49AD-A366-1FC4EB108141}"/>
            </c:ext>
          </c:extLst>
        </c:ser>
        <c:ser>
          <c:idx val="4"/>
          <c:order val="4"/>
          <c:tx>
            <c:strRef>
              <c:f>'Podla stupnov'!$O$14</c:f>
              <c:strCache>
                <c:ptCount val="1"/>
                <c:pt idx="0">
                  <c:v>E</c:v>
                </c:pt>
              </c:strCache>
            </c:strRef>
          </c:tx>
          <c:spPr>
            <a:solidFill>
              <a:schemeClr val="accent6">
                <a:tint val="70000"/>
              </a:schemeClr>
            </a:solidFill>
            <a:ln>
              <a:noFill/>
            </a:ln>
            <a:effectLst/>
          </c:spPr>
          <c:invertIfNegative val="0"/>
          <c:cat>
            <c:strRef>
              <c:f>'Podla stupnov'!$J$15:$J$21</c:f>
              <c:strCache>
                <c:ptCount val="7"/>
                <c:pt idx="0">
                  <c:v>UBEV</c:v>
                </c:pt>
                <c:pt idx="1">
                  <c:v>UFV</c:v>
                </c:pt>
                <c:pt idx="2">
                  <c:v>UGE</c:v>
                </c:pt>
                <c:pt idx="3">
                  <c:v>UCHV</c:v>
                </c:pt>
                <c:pt idx="4">
                  <c:v>UINF</c:v>
                </c:pt>
                <c:pt idx="5">
                  <c:v>UMV</c:v>
                </c:pt>
                <c:pt idx="6">
                  <c:v>Spolu</c:v>
                </c:pt>
              </c:strCache>
            </c:strRef>
          </c:cat>
          <c:val>
            <c:numRef>
              <c:f>'Podla stupnov'!$O$15:$O$21</c:f>
              <c:numCache>
                <c:formatCode>#,##0</c:formatCode>
                <c:ptCount val="7"/>
                <c:pt idx="0">
                  <c:v>5.3133514986376023</c:v>
                </c:pt>
                <c:pt idx="1">
                  <c:v>3.3980582524271843</c:v>
                </c:pt>
                <c:pt idx="2">
                  <c:v>3.3973412112259971</c:v>
                </c:pt>
                <c:pt idx="3">
                  <c:v>2.2590361445783134</c:v>
                </c:pt>
                <c:pt idx="4">
                  <c:v>10.505836575875486</c:v>
                </c:pt>
                <c:pt idx="5">
                  <c:v>11.627906976744185</c:v>
                </c:pt>
                <c:pt idx="6">
                  <c:v>4.9400653832183075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4DC-49AD-A366-1FC4EB108141}"/>
            </c:ext>
          </c:extLst>
        </c:ser>
        <c:ser>
          <c:idx val="5"/>
          <c:order val="5"/>
          <c:tx>
            <c:strRef>
              <c:f>'Podla stupnov'!$P$14</c:f>
              <c:strCache>
                <c:ptCount val="1"/>
                <c:pt idx="0">
                  <c:v>FX</c:v>
                </c:pt>
              </c:strCache>
            </c:strRef>
          </c:tx>
          <c:spPr>
            <a:solidFill>
              <a:schemeClr val="accent6">
                <a:tint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'Podla stupnov'!$J$15:$J$21</c:f>
              <c:strCache>
                <c:ptCount val="7"/>
                <c:pt idx="0">
                  <c:v>UBEV</c:v>
                </c:pt>
                <c:pt idx="1">
                  <c:v>UFV</c:v>
                </c:pt>
                <c:pt idx="2">
                  <c:v>UGE</c:v>
                </c:pt>
                <c:pt idx="3">
                  <c:v>UCHV</c:v>
                </c:pt>
                <c:pt idx="4">
                  <c:v>UINF</c:v>
                </c:pt>
                <c:pt idx="5">
                  <c:v>UMV</c:v>
                </c:pt>
                <c:pt idx="6">
                  <c:v>Spolu</c:v>
                </c:pt>
              </c:strCache>
            </c:strRef>
          </c:cat>
          <c:val>
            <c:numRef>
              <c:f>'Podla stupnov'!$P$15:$P$21</c:f>
              <c:numCache>
                <c:formatCode>#,##0</c:formatCode>
                <c:ptCount val="7"/>
                <c:pt idx="0">
                  <c:v>4.9046321525885554</c:v>
                </c:pt>
                <c:pt idx="1">
                  <c:v>0.4854368932038835</c:v>
                </c:pt>
                <c:pt idx="2">
                  <c:v>4.2836041358936487</c:v>
                </c:pt>
                <c:pt idx="3">
                  <c:v>2.7108433734939759</c:v>
                </c:pt>
                <c:pt idx="4">
                  <c:v>9.7276264591439681</c:v>
                </c:pt>
                <c:pt idx="5">
                  <c:v>9.3023255813953494</c:v>
                </c:pt>
                <c:pt idx="6">
                  <c:v>4.6857973120232472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4DC-49AD-A366-1FC4EB1081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9646888"/>
        <c:axId val="129647280"/>
      </c:barChart>
      <c:catAx>
        <c:axId val="1296468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29647280"/>
        <c:crosses val="autoZero"/>
        <c:auto val="1"/>
        <c:lblAlgn val="ctr"/>
        <c:lblOffset val="100"/>
        <c:noMultiLvlLbl val="0"/>
      </c:catAx>
      <c:valAx>
        <c:axId val="129647280"/>
        <c:scaling>
          <c:orientation val="minMax"/>
        </c:scaling>
        <c:delete val="0"/>
        <c:axPos val="l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29646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sk-SK"/>
        </a:p>
      </c:txPr>
    </c:legend>
    <c:plotVisOnly val="1"/>
    <c:dispBlanksAs val="gap"/>
    <c:showDLblsOverMax val="0"/>
  </c:chart>
  <c:spPr>
    <a:noFill/>
    <a:ln w="6350" cap="flat" cmpd="sng" algn="ctr">
      <a:solidFill>
        <a:schemeClr val="tx1"/>
      </a:solidFill>
      <a:prstDash val="solid"/>
      <a:miter lim="800000"/>
    </a:ln>
    <a:effectLst/>
  </c:spPr>
  <c:txPr>
    <a:bodyPr/>
    <a:lstStyle/>
    <a:p>
      <a:pPr>
        <a:defRPr/>
      </a:pPr>
      <a:endParaRPr lang="sk-SK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/>
              <a:t>Hodnotenie na bakal</a:t>
            </a:r>
            <a:r>
              <a:rPr lang="sk-SK" sz="1600"/>
              <a:t>árskom</a:t>
            </a:r>
            <a:r>
              <a:rPr lang="sk-SK" sz="1600" baseline="0"/>
              <a:t> stupni štúdia</a:t>
            </a:r>
            <a:endParaRPr lang="sk-SK" sz="16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sk-SK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'Podla stupnov'!$K$2</c:f>
              <c:strCache>
                <c:ptCount val="1"/>
                <c:pt idx="0">
                  <c:v>A</c:v>
                </c:pt>
              </c:strCache>
            </c:strRef>
          </c:tx>
          <c:spPr>
            <a:solidFill>
              <a:schemeClr val="accent6">
                <a:shade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'Podla stupnov'!$J$3:$J$9</c:f>
              <c:strCache>
                <c:ptCount val="7"/>
                <c:pt idx="0">
                  <c:v>UBEV</c:v>
                </c:pt>
                <c:pt idx="1">
                  <c:v>UFV</c:v>
                </c:pt>
                <c:pt idx="2">
                  <c:v>UGE</c:v>
                </c:pt>
                <c:pt idx="3">
                  <c:v>UCHV</c:v>
                </c:pt>
                <c:pt idx="4">
                  <c:v>UINF</c:v>
                </c:pt>
                <c:pt idx="5">
                  <c:v>UMV</c:v>
                </c:pt>
                <c:pt idx="6">
                  <c:v>Spolu</c:v>
                </c:pt>
              </c:strCache>
            </c:strRef>
          </c:cat>
          <c:val>
            <c:numRef>
              <c:f>'Podla stupnov'!$K$3:$K$9</c:f>
              <c:numCache>
                <c:formatCode>#,##0</c:formatCode>
                <c:ptCount val="7"/>
                <c:pt idx="0">
                  <c:v>15.856353591160222</c:v>
                </c:pt>
                <c:pt idx="1">
                  <c:v>40.34749034749035</c:v>
                </c:pt>
                <c:pt idx="2">
                  <c:v>32.716568544995795</c:v>
                </c:pt>
                <c:pt idx="3">
                  <c:v>34.533762057877816</c:v>
                </c:pt>
                <c:pt idx="4">
                  <c:v>33.168927250308265</c:v>
                </c:pt>
                <c:pt idx="5">
                  <c:v>16.282420749279538</c:v>
                </c:pt>
                <c:pt idx="6">
                  <c:v>27.428918960012165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E27-47EB-A389-96BEFBBF2DF5}"/>
            </c:ext>
          </c:extLst>
        </c:ser>
        <c:ser>
          <c:idx val="1"/>
          <c:order val="1"/>
          <c:tx>
            <c:strRef>
              <c:f>'Podla stupnov'!$L$2</c:f>
              <c:strCache>
                <c:ptCount val="1"/>
                <c:pt idx="0">
                  <c:v>B</c:v>
                </c:pt>
              </c:strCache>
            </c:strRef>
          </c:tx>
          <c:spPr>
            <a:solidFill>
              <a:schemeClr val="accent6">
                <a:shade val="70000"/>
              </a:schemeClr>
            </a:solidFill>
            <a:ln>
              <a:noFill/>
            </a:ln>
            <a:effectLst/>
          </c:spPr>
          <c:invertIfNegative val="0"/>
          <c:cat>
            <c:strRef>
              <c:f>'Podla stupnov'!$J$3:$J$9</c:f>
              <c:strCache>
                <c:ptCount val="7"/>
                <c:pt idx="0">
                  <c:v>UBEV</c:v>
                </c:pt>
                <c:pt idx="1">
                  <c:v>UFV</c:v>
                </c:pt>
                <c:pt idx="2">
                  <c:v>UGE</c:v>
                </c:pt>
                <c:pt idx="3">
                  <c:v>UCHV</c:v>
                </c:pt>
                <c:pt idx="4">
                  <c:v>UINF</c:v>
                </c:pt>
                <c:pt idx="5">
                  <c:v>UMV</c:v>
                </c:pt>
                <c:pt idx="6">
                  <c:v>Spolu</c:v>
                </c:pt>
              </c:strCache>
            </c:strRef>
          </c:cat>
          <c:val>
            <c:numRef>
              <c:f>'Podla stupnov'!$L$3:$L$9</c:f>
              <c:numCache>
                <c:formatCode>#,##0</c:formatCode>
                <c:ptCount val="7"/>
                <c:pt idx="0">
                  <c:v>15.193370165745856</c:v>
                </c:pt>
                <c:pt idx="1">
                  <c:v>20.077220077220076</c:v>
                </c:pt>
                <c:pt idx="2">
                  <c:v>20.100925147182505</c:v>
                </c:pt>
                <c:pt idx="3">
                  <c:v>19.163987138263664</c:v>
                </c:pt>
                <c:pt idx="4">
                  <c:v>13.933415536374845</c:v>
                </c:pt>
                <c:pt idx="5">
                  <c:v>13.400576368876081</c:v>
                </c:pt>
                <c:pt idx="6">
                  <c:v>17.059449597080736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E27-47EB-A389-96BEFBBF2DF5}"/>
            </c:ext>
          </c:extLst>
        </c:ser>
        <c:ser>
          <c:idx val="2"/>
          <c:order val="2"/>
          <c:tx>
            <c:strRef>
              <c:f>'Podla stupnov'!$M$2</c:f>
              <c:strCache>
                <c:ptCount val="1"/>
                <c:pt idx="0">
                  <c:v>C</c:v>
                </c:pt>
              </c:strCache>
            </c:strRef>
          </c:tx>
          <c:spPr>
            <a:solidFill>
              <a:schemeClr val="accent6">
                <a:shade val="90000"/>
              </a:schemeClr>
            </a:solidFill>
            <a:ln>
              <a:noFill/>
            </a:ln>
            <a:effectLst/>
          </c:spPr>
          <c:invertIfNegative val="0"/>
          <c:cat>
            <c:strRef>
              <c:f>'Podla stupnov'!$J$3:$J$9</c:f>
              <c:strCache>
                <c:ptCount val="7"/>
                <c:pt idx="0">
                  <c:v>UBEV</c:v>
                </c:pt>
                <c:pt idx="1">
                  <c:v>UFV</c:v>
                </c:pt>
                <c:pt idx="2">
                  <c:v>UGE</c:v>
                </c:pt>
                <c:pt idx="3">
                  <c:v>UCHV</c:v>
                </c:pt>
                <c:pt idx="4">
                  <c:v>UINF</c:v>
                </c:pt>
                <c:pt idx="5">
                  <c:v>UMV</c:v>
                </c:pt>
                <c:pt idx="6">
                  <c:v>Spolu</c:v>
                </c:pt>
              </c:strCache>
            </c:strRef>
          </c:cat>
          <c:val>
            <c:numRef>
              <c:f>'Podla stupnov'!$M$3:$M$9</c:f>
              <c:numCache>
                <c:formatCode>#,##0</c:formatCode>
                <c:ptCount val="7"/>
                <c:pt idx="0">
                  <c:v>17.679558011049725</c:v>
                </c:pt>
                <c:pt idx="1">
                  <c:v>14.864864864864865</c:v>
                </c:pt>
                <c:pt idx="2">
                  <c:v>16.232127838519766</c:v>
                </c:pt>
                <c:pt idx="3">
                  <c:v>16.655948553054664</c:v>
                </c:pt>
                <c:pt idx="4">
                  <c:v>13.316892725030826</c:v>
                </c:pt>
                <c:pt idx="5">
                  <c:v>13.688760806916427</c:v>
                </c:pt>
                <c:pt idx="6">
                  <c:v>15.99513455982971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E27-47EB-A389-96BEFBBF2DF5}"/>
            </c:ext>
          </c:extLst>
        </c:ser>
        <c:ser>
          <c:idx val="3"/>
          <c:order val="3"/>
          <c:tx>
            <c:strRef>
              <c:f>'Podla stupnov'!$N$2</c:f>
              <c:strCache>
                <c:ptCount val="1"/>
                <c:pt idx="0">
                  <c:v>D</c:v>
                </c:pt>
              </c:strCache>
            </c:strRef>
          </c:tx>
          <c:spPr>
            <a:solidFill>
              <a:schemeClr val="accent6">
                <a:tint val="90000"/>
              </a:schemeClr>
            </a:solidFill>
            <a:ln>
              <a:noFill/>
            </a:ln>
            <a:effectLst/>
          </c:spPr>
          <c:invertIfNegative val="0"/>
          <c:cat>
            <c:strRef>
              <c:f>'Podla stupnov'!$J$3:$J$9</c:f>
              <c:strCache>
                <c:ptCount val="7"/>
                <c:pt idx="0">
                  <c:v>UBEV</c:v>
                </c:pt>
                <c:pt idx="1">
                  <c:v>UFV</c:v>
                </c:pt>
                <c:pt idx="2">
                  <c:v>UGE</c:v>
                </c:pt>
                <c:pt idx="3">
                  <c:v>UCHV</c:v>
                </c:pt>
                <c:pt idx="4">
                  <c:v>UINF</c:v>
                </c:pt>
                <c:pt idx="5">
                  <c:v>UMV</c:v>
                </c:pt>
                <c:pt idx="6">
                  <c:v>Spolu</c:v>
                </c:pt>
              </c:strCache>
            </c:strRef>
          </c:cat>
          <c:val>
            <c:numRef>
              <c:f>'Podla stupnov'!$N$3:$N$9</c:f>
              <c:numCache>
                <c:formatCode>#,##0</c:formatCode>
                <c:ptCount val="7"/>
                <c:pt idx="0">
                  <c:v>16.685082872928177</c:v>
                </c:pt>
                <c:pt idx="1">
                  <c:v>10.231660231660232</c:v>
                </c:pt>
                <c:pt idx="2">
                  <c:v>11.52228763666947</c:v>
                </c:pt>
                <c:pt idx="3">
                  <c:v>11.57556270096463</c:v>
                </c:pt>
                <c:pt idx="4">
                  <c:v>13.686806411837239</c:v>
                </c:pt>
                <c:pt idx="5">
                  <c:v>16.570605187319885</c:v>
                </c:pt>
                <c:pt idx="6">
                  <c:v>13.653641477877452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E27-47EB-A389-96BEFBBF2DF5}"/>
            </c:ext>
          </c:extLst>
        </c:ser>
        <c:ser>
          <c:idx val="4"/>
          <c:order val="4"/>
          <c:tx>
            <c:strRef>
              <c:f>'Podla stupnov'!$O$2</c:f>
              <c:strCache>
                <c:ptCount val="1"/>
                <c:pt idx="0">
                  <c:v>E</c:v>
                </c:pt>
              </c:strCache>
            </c:strRef>
          </c:tx>
          <c:spPr>
            <a:solidFill>
              <a:schemeClr val="accent6">
                <a:tint val="70000"/>
              </a:schemeClr>
            </a:solidFill>
            <a:ln>
              <a:noFill/>
            </a:ln>
            <a:effectLst/>
          </c:spPr>
          <c:invertIfNegative val="0"/>
          <c:cat>
            <c:strRef>
              <c:f>'Podla stupnov'!$J$3:$J$9</c:f>
              <c:strCache>
                <c:ptCount val="7"/>
                <c:pt idx="0">
                  <c:v>UBEV</c:v>
                </c:pt>
                <c:pt idx="1">
                  <c:v>UFV</c:v>
                </c:pt>
                <c:pt idx="2">
                  <c:v>UGE</c:v>
                </c:pt>
                <c:pt idx="3">
                  <c:v>UCHV</c:v>
                </c:pt>
                <c:pt idx="4">
                  <c:v>UINF</c:v>
                </c:pt>
                <c:pt idx="5">
                  <c:v>UMV</c:v>
                </c:pt>
                <c:pt idx="6">
                  <c:v>Spolu</c:v>
                </c:pt>
              </c:strCache>
            </c:strRef>
          </c:cat>
          <c:val>
            <c:numRef>
              <c:f>'Podla stupnov'!$O$3:$O$9</c:f>
              <c:numCache>
                <c:formatCode>#,##0</c:formatCode>
                <c:ptCount val="7"/>
                <c:pt idx="0">
                  <c:v>14.088397790055248</c:v>
                </c:pt>
                <c:pt idx="1">
                  <c:v>6.3706563706563708</c:v>
                </c:pt>
                <c:pt idx="2">
                  <c:v>5.6349873843566023</c:v>
                </c:pt>
                <c:pt idx="3">
                  <c:v>8.5530546623794219</c:v>
                </c:pt>
                <c:pt idx="4">
                  <c:v>13.440197287299631</c:v>
                </c:pt>
                <c:pt idx="5">
                  <c:v>21.037463976945244</c:v>
                </c:pt>
                <c:pt idx="6">
                  <c:v>11.296943895393037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E27-47EB-A389-96BEFBBF2DF5}"/>
            </c:ext>
          </c:extLst>
        </c:ser>
        <c:ser>
          <c:idx val="5"/>
          <c:order val="5"/>
          <c:tx>
            <c:strRef>
              <c:f>'Podla stupnov'!$P$2</c:f>
              <c:strCache>
                <c:ptCount val="1"/>
                <c:pt idx="0">
                  <c:v>FX</c:v>
                </c:pt>
              </c:strCache>
            </c:strRef>
          </c:tx>
          <c:spPr>
            <a:solidFill>
              <a:schemeClr val="accent6">
                <a:tint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'Podla stupnov'!$J$3:$J$9</c:f>
              <c:strCache>
                <c:ptCount val="7"/>
                <c:pt idx="0">
                  <c:v>UBEV</c:v>
                </c:pt>
                <c:pt idx="1">
                  <c:v>UFV</c:v>
                </c:pt>
                <c:pt idx="2">
                  <c:v>UGE</c:v>
                </c:pt>
                <c:pt idx="3">
                  <c:v>UCHV</c:v>
                </c:pt>
                <c:pt idx="4">
                  <c:v>UINF</c:v>
                </c:pt>
                <c:pt idx="5">
                  <c:v>UMV</c:v>
                </c:pt>
                <c:pt idx="6">
                  <c:v>Spolu</c:v>
                </c:pt>
              </c:strCache>
            </c:strRef>
          </c:cat>
          <c:val>
            <c:numRef>
              <c:f>'Podla stupnov'!$P$3:$P$9</c:f>
              <c:numCache>
                <c:formatCode>#,##0</c:formatCode>
                <c:ptCount val="7"/>
                <c:pt idx="0">
                  <c:v>20.497237569060772</c:v>
                </c:pt>
                <c:pt idx="1">
                  <c:v>8.1081081081081088</c:v>
                </c:pt>
                <c:pt idx="2">
                  <c:v>13.793103448275861</c:v>
                </c:pt>
                <c:pt idx="3">
                  <c:v>9.5176848874598079</c:v>
                </c:pt>
                <c:pt idx="4">
                  <c:v>12.453760789149198</c:v>
                </c:pt>
                <c:pt idx="5">
                  <c:v>19.020172910662826</c:v>
                </c:pt>
                <c:pt idx="6">
                  <c:v>14.565911509806902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E27-47EB-A389-96BEFBBF2D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9648064"/>
        <c:axId val="129648456"/>
      </c:barChart>
      <c:catAx>
        <c:axId val="1296480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29648456"/>
        <c:crosses val="autoZero"/>
        <c:auto val="1"/>
        <c:lblAlgn val="ctr"/>
        <c:lblOffset val="100"/>
        <c:noMultiLvlLbl val="0"/>
      </c:catAx>
      <c:valAx>
        <c:axId val="129648456"/>
        <c:scaling>
          <c:orientation val="minMax"/>
        </c:scaling>
        <c:delete val="0"/>
        <c:axPos val="l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296480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sk-SK"/>
        </a:p>
      </c:txPr>
    </c:legend>
    <c:plotVisOnly val="1"/>
    <c:dispBlanksAs val="gap"/>
    <c:showDLblsOverMax val="0"/>
  </c:chart>
  <c:spPr>
    <a:noFill/>
    <a:ln w="6350" cap="flat" cmpd="sng" algn="ctr">
      <a:solidFill>
        <a:schemeClr val="tx1"/>
      </a:solidFill>
      <a:prstDash val="solid"/>
      <a:miter lim="800000"/>
    </a:ln>
    <a:effectLst/>
  </c:spPr>
  <c:txPr>
    <a:bodyPr/>
    <a:lstStyle/>
    <a:p>
      <a:pPr>
        <a:defRPr/>
      </a:pPr>
      <a:endParaRPr lang="sk-SK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k-SK"/>
              <a:t>Jeden predmet</a:t>
            </a:r>
            <a:r>
              <a:rPr lang="sk-SK" smtClean="0"/>
              <a:t>, dvaja </a:t>
            </a:r>
            <a:r>
              <a:rPr lang="sk-SK"/>
              <a:t>učitelia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sk-SK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Hárok1!$C$31</c:f>
              <c:strCache>
                <c:ptCount val="1"/>
                <c:pt idx="0">
                  <c:v>A</c:v>
                </c:pt>
              </c:strCache>
            </c:strRef>
          </c:tx>
          <c:spPr>
            <a:solidFill>
              <a:schemeClr val="accent6">
                <a:shade val="50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solidFill>
                <a:schemeClr val="accent6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Hárok1!$C$32:$C$33</c:f>
              <c:numCache>
                <c:formatCode>General</c:formatCode>
                <c:ptCount val="2"/>
                <c:pt idx="0">
                  <c:v>4</c:v>
                </c:pt>
                <c:pt idx="1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D67-432A-99B7-B56CBFCA345A}"/>
            </c:ext>
          </c:extLst>
        </c:ser>
        <c:ser>
          <c:idx val="1"/>
          <c:order val="1"/>
          <c:tx>
            <c:strRef>
              <c:f>Hárok1!$D$31</c:f>
              <c:strCache>
                <c:ptCount val="1"/>
                <c:pt idx="0">
                  <c:v>B</c:v>
                </c:pt>
              </c:strCache>
            </c:strRef>
          </c:tx>
          <c:spPr>
            <a:solidFill>
              <a:schemeClr val="accent6">
                <a:shade val="70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solidFill>
                <a:schemeClr val="accent6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Hárok1!$D$32:$D$33</c:f>
              <c:numCache>
                <c:formatCode>General</c:formatCode>
                <c:ptCount val="2"/>
                <c:pt idx="0">
                  <c:v>8</c:v>
                </c:pt>
                <c:pt idx="1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D67-432A-99B7-B56CBFCA345A}"/>
            </c:ext>
          </c:extLst>
        </c:ser>
        <c:ser>
          <c:idx val="2"/>
          <c:order val="2"/>
          <c:tx>
            <c:strRef>
              <c:f>Hárok1!$E$31</c:f>
              <c:strCache>
                <c:ptCount val="1"/>
                <c:pt idx="0">
                  <c:v>C</c:v>
                </c:pt>
              </c:strCache>
            </c:strRef>
          </c:tx>
          <c:spPr>
            <a:solidFill>
              <a:schemeClr val="accent6">
                <a:shade val="90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solidFill>
                <a:schemeClr val="accent6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Hárok1!$E$32:$E$33</c:f>
              <c:numCache>
                <c:formatCode>General</c:formatCode>
                <c:ptCount val="2"/>
                <c:pt idx="0">
                  <c:v>18</c:v>
                </c:pt>
                <c:pt idx="1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D67-432A-99B7-B56CBFCA345A}"/>
            </c:ext>
          </c:extLst>
        </c:ser>
        <c:ser>
          <c:idx val="3"/>
          <c:order val="3"/>
          <c:tx>
            <c:strRef>
              <c:f>Hárok1!$F$31</c:f>
              <c:strCache>
                <c:ptCount val="1"/>
                <c:pt idx="0">
                  <c:v>D</c:v>
                </c:pt>
              </c:strCache>
            </c:strRef>
          </c:tx>
          <c:spPr>
            <a:solidFill>
              <a:schemeClr val="accent6">
                <a:tint val="90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solidFill>
                <a:schemeClr val="accent6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Hárok1!$F$32:$F$33</c:f>
              <c:numCache>
                <c:formatCode>General</c:formatCode>
                <c:ptCount val="2"/>
                <c:pt idx="0">
                  <c:v>31</c:v>
                </c:pt>
                <c:pt idx="1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D67-432A-99B7-B56CBFCA345A}"/>
            </c:ext>
          </c:extLst>
        </c:ser>
        <c:ser>
          <c:idx val="4"/>
          <c:order val="4"/>
          <c:tx>
            <c:strRef>
              <c:f>Hárok1!$G$31</c:f>
              <c:strCache>
                <c:ptCount val="1"/>
                <c:pt idx="0">
                  <c:v>E</c:v>
                </c:pt>
              </c:strCache>
            </c:strRef>
          </c:tx>
          <c:spPr>
            <a:solidFill>
              <a:schemeClr val="accent6">
                <a:tint val="70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solidFill>
                <a:schemeClr val="accent6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Hárok1!$G$32:$G$33</c:f>
              <c:numCache>
                <c:formatCode>General</c:formatCode>
                <c:ptCount val="2"/>
                <c:pt idx="0">
                  <c:v>31</c:v>
                </c:pt>
                <c:pt idx="1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D67-432A-99B7-B56CBFCA345A}"/>
            </c:ext>
          </c:extLst>
        </c:ser>
        <c:ser>
          <c:idx val="5"/>
          <c:order val="5"/>
          <c:tx>
            <c:strRef>
              <c:f>Hárok1!$H$31</c:f>
              <c:strCache>
                <c:ptCount val="1"/>
                <c:pt idx="0">
                  <c:v>FX</c:v>
                </c:pt>
              </c:strCache>
            </c:strRef>
          </c:tx>
          <c:spPr>
            <a:solidFill>
              <a:schemeClr val="accent6">
                <a:tint val="50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solidFill>
                <a:schemeClr val="accent6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Hárok1!$H$32:$H$33</c:f>
              <c:numCache>
                <c:formatCode>General</c:formatCode>
                <c:ptCount val="2"/>
                <c:pt idx="0">
                  <c:v>8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D67-432A-99B7-B56CBFCA345A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29649240"/>
        <c:axId val="129649632"/>
      </c:barChart>
      <c:catAx>
        <c:axId val="129649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29649632"/>
        <c:crosses val="autoZero"/>
        <c:auto val="1"/>
        <c:lblAlgn val="ctr"/>
        <c:lblOffset val="100"/>
        <c:noMultiLvlLbl val="0"/>
      </c:catAx>
      <c:valAx>
        <c:axId val="129649632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296492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481883268350224"/>
          <c:y val="0.89406214750452995"/>
          <c:w val="0.54408431190345152"/>
          <c:h val="8.2300507751812788E-2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sk-SK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sk-SK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4183757034406267E-2"/>
          <c:y val="0.10572747666864336"/>
          <c:w val="0.9172742920523782"/>
          <c:h val="0.82044419358232967"/>
        </c:manualLayout>
      </c:layout>
      <c:barChart>
        <c:barDir val="col"/>
        <c:grouping val="clustered"/>
        <c:varyColors val="0"/>
        <c:ser>
          <c:idx val="0"/>
          <c:order val="0"/>
          <c:spPr>
            <a:ln w="34925" cap="rnd">
              <a:solidFill>
                <a:schemeClr val="accent1"/>
              </a:solidFill>
              <a:round/>
            </a:ln>
            <a:effectLst>
              <a:outerShdw blurRad="38100" dist="381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numRef>
              <c:f>Hárok1!$B$2:$B$49</c:f>
              <c:numCache>
                <c:formatCode>General</c:formatCode>
                <c:ptCount val="48"/>
                <c:pt idx="0">
                  <c:v>1967</c:v>
                </c:pt>
                <c:pt idx="1">
                  <c:v>1968</c:v>
                </c:pt>
                <c:pt idx="2">
                  <c:v>1969</c:v>
                </c:pt>
                <c:pt idx="3">
                  <c:v>1970</c:v>
                </c:pt>
                <c:pt idx="4">
                  <c:v>1971</c:v>
                </c:pt>
                <c:pt idx="5">
                  <c:v>1972</c:v>
                </c:pt>
                <c:pt idx="6">
                  <c:v>1973</c:v>
                </c:pt>
                <c:pt idx="7">
                  <c:v>1974</c:v>
                </c:pt>
                <c:pt idx="8">
                  <c:v>1975</c:v>
                </c:pt>
                <c:pt idx="9">
                  <c:v>1976</c:v>
                </c:pt>
                <c:pt idx="10">
                  <c:v>1977</c:v>
                </c:pt>
                <c:pt idx="11">
                  <c:v>1978</c:v>
                </c:pt>
                <c:pt idx="12">
                  <c:v>1979</c:v>
                </c:pt>
                <c:pt idx="13">
                  <c:v>1980</c:v>
                </c:pt>
                <c:pt idx="14">
                  <c:v>1981</c:v>
                </c:pt>
                <c:pt idx="15">
                  <c:v>1982</c:v>
                </c:pt>
                <c:pt idx="16">
                  <c:v>1983</c:v>
                </c:pt>
                <c:pt idx="17">
                  <c:v>1984</c:v>
                </c:pt>
                <c:pt idx="18">
                  <c:v>1985</c:v>
                </c:pt>
                <c:pt idx="19">
                  <c:v>1986</c:v>
                </c:pt>
                <c:pt idx="20">
                  <c:v>1987</c:v>
                </c:pt>
                <c:pt idx="21">
                  <c:v>1988</c:v>
                </c:pt>
                <c:pt idx="22">
                  <c:v>1989</c:v>
                </c:pt>
                <c:pt idx="23">
                  <c:v>1990</c:v>
                </c:pt>
                <c:pt idx="24">
                  <c:v>1991</c:v>
                </c:pt>
                <c:pt idx="25">
                  <c:v>1992</c:v>
                </c:pt>
                <c:pt idx="26">
                  <c:v>1993</c:v>
                </c:pt>
                <c:pt idx="27">
                  <c:v>1994</c:v>
                </c:pt>
                <c:pt idx="28">
                  <c:v>1995</c:v>
                </c:pt>
                <c:pt idx="29">
                  <c:v>1996</c:v>
                </c:pt>
                <c:pt idx="30">
                  <c:v>1997</c:v>
                </c:pt>
                <c:pt idx="31">
                  <c:v>1998</c:v>
                </c:pt>
                <c:pt idx="32">
                  <c:v>1999</c:v>
                </c:pt>
                <c:pt idx="33">
                  <c:v>2000</c:v>
                </c:pt>
                <c:pt idx="34">
                  <c:v>2001</c:v>
                </c:pt>
                <c:pt idx="35">
                  <c:v>2002</c:v>
                </c:pt>
                <c:pt idx="36">
                  <c:v>2003</c:v>
                </c:pt>
                <c:pt idx="37">
                  <c:v>2004</c:v>
                </c:pt>
                <c:pt idx="38">
                  <c:v>2005</c:v>
                </c:pt>
                <c:pt idx="39">
                  <c:v>2006</c:v>
                </c:pt>
                <c:pt idx="40">
                  <c:v>2007</c:v>
                </c:pt>
                <c:pt idx="41">
                  <c:v>2008</c:v>
                </c:pt>
                <c:pt idx="42">
                  <c:v>2009</c:v>
                </c:pt>
                <c:pt idx="43">
                  <c:v>2010</c:v>
                </c:pt>
                <c:pt idx="44">
                  <c:v>2011</c:v>
                </c:pt>
                <c:pt idx="45">
                  <c:v>2012</c:v>
                </c:pt>
                <c:pt idx="46">
                  <c:v>2013</c:v>
                </c:pt>
                <c:pt idx="47">
                  <c:v>2014</c:v>
                </c:pt>
              </c:numCache>
            </c:numRef>
          </c:cat>
          <c:val>
            <c:numRef>
              <c:f>Hárok1!$D$2:$D$49</c:f>
              <c:numCache>
                <c:formatCode>General</c:formatCode>
                <c:ptCount val="48"/>
                <c:pt idx="0">
                  <c:v>48</c:v>
                </c:pt>
                <c:pt idx="1">
                  <c:v>52</c:v>
                </c:pt>
                <c:pt idx="2">
                  <c:v>30</c:v>
                </c:pt>
                <c:pt idx="3">
                  <c:v>84</c:v>
                </c:pt>
                <c:pt idx="4">
                  <c:v>70</c:v>
                </c:pt>
                <c:pt idx="5">
                  <c:v>144</c:v>
                </c:pt>
                <c:pt idx="6">
                  <c:v>168</c:v>
                </c:pt>
                <c:pt idx="7">
                  <c:v>180</c:v>
                </c:pt>
                <c:pt idx="8">
                  <c:v>138</c:v>
                </c:pt>
                <c:pt idx="9">
                  <c:v>158</c:v>
                </c:pt>
                <c:pt idx="10">
                  <c:v>140</c:v>
                </c:pt>
                <c:pt idx="11">
                  <c:v>170</c:v>
                </c:pt>
                <c:pt idx="12">
                  <c:v>136</c:v>
                </c:pt>
                <c:pt idx="13">
                  <c:v>128</c:v>
                </c:pt>
                <c:pt idx="14">
                  <c:v>118</c:v>
                </c:pt>
                <c:pt idx="15">
                  <c:v>137</c:v>
                </c:pt>
                <c:pt idx="16">
                  <c:v>150</c:v>
                </c:pt>
                <c:pt idx="17">
                  <c:v>154</c:v>
                </c:pt>
                <c:pt idx="18">
                  <c:v>152</c:v>
                </c:pt>
                <c:pt idx="19">
                  <c:v>136</c:v>
                </c:pt>
                <c:pt idx="20">
                  <c:v>144</c:v>
                </c:pt>
                <c:pt idx="21">
                  <c:v>144</c:v>
                </c:pt>
                <c:pt idx="22">
                  <c:v>132</c:v>
                </c:pt>
                <c:pt idx="23">
                  <c:v>98</c:v>
                </c:pt>
                <c:pt idx="24">
                  <c:v>110</c:v>
                </c:pt>
                <c:pt idx="25">
                  <c:v>103</c:v>
                </c:pt>
                <c:pt idx="26">
                  <c:v>135</c:v>
                </c:pt>
                <c:pt idx="27">
                  <c:v>144</c:v>
                </c:pt>
                <c:pt idx="28">
                  <c:v>188</c:v>
                </c:pt>
                <c:pt idx="29">
                  <c:v>216</c:v>
                </c:pt>
                <c:pt idx="30">
                  <c:v>194</c:v>
                </c:pt>
                <c:pt idx="31">
                  <c:v>172</c:v>
                </c:pt>
                <c:pt idx="32">
                  <c:v>200</c:v>
                </c:pt>
                <c:pt idx="33">
                  <c:v>186</c:v>
                </c:pt>
                <c:pt idx="34">
                  <c:v>184</c:v>
                </c:pt>
                <c:pt idx="35">
                  <c:v>174</c:v>
                </c:pt>
                <c:pt idx="36">
                  <c:v>210</c:v>
                </c:pt>
                <c:pt idx="37">
                  <c:v>236</c:v>
                </c:pt>
                <c:pt idx="38">
                  <c:v>216</c:v>
                </c:pt>
                <c:pt idx="39">
                  <c:v>182</c:v>
                </c:pt>
                <c:pt idx="40">
                  <c:v>160</c:v>
                </c:pt>
                <c:pt idx="41">
                  <c:v>106</c:v>
                </c:pt>
                <c:pt idx="42">
                  <c:v>158</c:v>
                </c:pt>
                <c:pt idx="43">
                  <c:v>88</c:v>
                </c:pt>
                <c:pt idx="44">
                  <c:v>130</c:v>
                </c:pt>
                <c:pt idx="45">
                  <c:v>216</c:v>
                </c:pt>
                <c:pt idx="46">
                  <c:v>201</c:v>
                </c:pt>
                <c:pt idx="47">
                  <c:v>197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1A1-4DAE-8801-E9F37D580E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9650416"/>
        <c:axId val="129650808"/>
      </c:barChart>
      <c:catAx>
        <c:axId val="129650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2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29650808"/>
        <c:crosses val="autoZero"/>
        <c:auto val="0"/>
        <c:lblAlgn val="ctr"/>
        <c:lblOffset val="100"/>
        <c:tickMarkSkip val="5"/>
        <c:noMultiLvlLbl val="0"/>
      </c:catAx>
      <c:valAx>
        <c:axId val="1296508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296504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chemeClr val="tx2"/>
      </a:solidFill>
    </a:ln>
    <a:effectLst/>
  </c:spPr>
  <c:txPr>
    <a:bodyPr/>
    <a:lstStyle/>
    <a:p>
      <a:pPr>
        <a:defRPr/>
      </a:pPr>
      <a:endParaRPr lang="sk-SK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Hárok2!$B$1</c:f>
              <c:strCache>
                <c:ptCount val="1"/>
                <c:pt idx="0">
                  <c:v>Kombinácie s M </c:v>
                </c:pt>
              </c:strCache>
            </c:strRef>
          </c:tx>
          <c:marker>
            <c:symbol val="none"/>
          </c:marker>
          <c:cat>
            <c:numRef>
              <c:f>Hárok2!$A$2:$A$53</c:f>
              <c:numCache>
                <c:formatCode>General</c:formatCode>
                <c:ptCount val="52"/>
                <c:pt idx="0">
                  <c:v>1967</c:v>
                </c:pt>
                <c:pt idx="1">
                  <c:v>1968</c:v>
                </c:pt>
                <c:pt idx="2">
                  <c:v>1969</c:v>
                </c:pt>
                <c:pt idx="3">
                  <c:v>1970</c:v>
                </c:pt>
                <c:pt idx="4">
                  <c:v>1971</c:v>
                </c:pt>
                <c:pt idx="5">
                  <c:v>1972</c:v>
                </c:pt>
                <c:pt idx="6">
                  <c:v>1973</c:v>
                </c:pt>
                <c:pt idx="7">
                  <c:v>1974</c:v>
                </c:pt>
                <c:pt idx="8">
                  <c:v>1975</c:v>
                </c:pt>
                <c:pt idx="9">
                  <c:v>1976</c:v>
                </c:pt>
                <c:pt idx="10">
                  <c:v>1977</c:v>
                </c:pt>
                <c:pt idx="11">
                  <c:v>1978</c:v>
                </c:pt>
                <c:pt idx="12">
                  <c:v>1979</c:v>
                </c:pt>
                <c:pt idx="13">
                  <c:v>1980</c:v>
                </c:pt>
                <c:pt idx="14">
                  <c:v>1981</c:v>
                </c:pt>
                <c:pt idx="15">
                  <c:v>1982</c:v>
                </c:pt>
                <c:pt idx="16">
                  <c:v>1983</c:v>
                </c:pt>
                <c:pt idx="17">
                  <c:v>1984</c:v>
                </c:pt>
                <c:pt idx="18">
                  <c:v>1985</c:v>
                </c:pt>
                <c:pt idx="19">
                  <c:v>1986</c:v>
                </c:pt>
                <c:pt idx="20">
                  <c:v>1987</c:v>
                </c:pt>
                <c:pt idx="21">
                  <c:v>1988</c:v>
                </c:pt>
                <c:pt idx="22">
                  <c:v>1989</c:v>
                </c:pt>
                <c:pt idx="23">
                  <c:v>1990</c:v>
                </c:pt>
                <c:pt idx="24">
                  <c:v>1991</c:v>
                </c:pt>
                <c:pt idx="25">
                  <c:v>1992</c:v>
                </c:pt>
                <c:pt idx="26">
                  <c:v>1993</c:v>
                </c:pt>
                <c:pt idx="27">
                  <c:v>1994</c:v>
                </c:pt>
                <c:pt idx="28">
                  <c:v>1995</c:v>
                </c:pt>
                <c:pt idx="29">
                  <c:v>1996</c:v>
                </c:pt>
                <c:pt idx="30">
                  <c:v>1997</c:v>
                </c:pt>
                <c:pt idx="31">
                  <c:v>1998</c:v>
                </c:pt>
                <c:pt idx="32">
                  <c:v>1999</c:v>
                </c:pt>
                <c:pt idx="33">
                  <c:v>2000</c:v>
                </c:pt>
                <c:pt idx="34">
                  <c:v>2001</c:v>
                </c:pt>
                <c:pt idx="35">
                  <c:v>2002</c:v>
                </c:pt>
                <c:pt idx="36">
                  <c:v>2003</c:v>
                </c:pt>
                <c:pt idx="37">
                  <c:v>2004</c:v>
                </c:pt>
                <c:pt idx="38">
                  <c:v>2005</c:v>
                </c:pt>
                <c:pt idx="39">
                  <c:v>2006</c:v>
                </c:pt>
                <c:pt idx="40">
                  <c:v>2007</c:v>
                </c:pt>
                <c:pt idx="41">
                  <c:v>2008</c:v>
                </c:pt>
                <c:pt idx="42">
                  <c:v>2009</c:v>
                </c:pt>
                <c:pt idx="43">
                  <c:v>2010</c:v>
                </c:pt>
                <c:pt idx="44">
                  <c:v>2011</c:v>
                </c:pt>
                <c:pt idx="45">
                  <c:v>2012</c:v>
                </c:pt>
                <c:pt idx="46">
                  <c:v>2013</c:v>
                </c:pt>
                <c:pt idx="47">
                  <c:v>2014</c:v>
                </c:pt>
                <c:pt idx="48">
                  <c:v>2015</c:v>
                </c:pt>
                <c:pt idx="49">
                  <c:v>2016</c:v>
                </c:pt>
                <c:pt idx="50">
                  <c:v>2017</c:v>
                </c:pt>
                <c:pt idx="51">
                  <c:v>2018</c:v>
                </c:pt>
              </c:numCache>
            </c:numRef>
          </c:cat>
          <c:val>
            <c:numRef>
              <c:f>Hárok2!$B$2:$B$53</c:f>
              <c:numCache>
                <c:formatCode>General</c:formatCode>
                <c:ptCount val="52"/>
                <c:pt idx="0">
                  <c:v>5</c:v>
                </c:pt>
                <c:pt idx="1">
                  <c:v>2</c:v>
                </c:pt>
                <c:pt idx="2">
                  <c:v>4</c:v>
                </c:pt>
                <c:pt idx="3">
                  <c:v>15</c:v>
                </c:pt>
                <c:pt idx="4">
                  <c:v>10</c:v>
                </c:pt>
                <c:pt idx="5">
                  <c:v>37</c:v>
                </c:pt>
                <c:pt idx="6">
                  <c:v>29</c:v>
                </c:pt>
                <c:pt idx="7">
                  <c:v>28</c:v>
                </c:pt>
                <c:pt idx="8">
                  <c:v>27</c:v>
                </c:pt>
                <c:pt idx="9">
                  <c:v>33</c:v>
                </c:pt>
                <c:pt idx="10">
                  <c:v>41</c:v>
                </c:pt>
                <c:pt idx="11">
                  <c:v>56</c:v>
                </c:pt>
                <c:pt idx="12">
                  <c:v>37</c:v>
                </c:pt>
                <c:pt idx="13">
                  <c:v>32</c:v>
                </c:pt>
                <c:pt idx="14">
                  <c:v>39</c:v>
                </c:pt>
                <c:pt idx="15">
                  <c:v>42</c:v>
                </c:pt>
                <c:pt idx="16">
                  <c:v>58</c:v>
                </c:pt>
                <c:pt idx="17">
                  <c:v>54</c:v>
                </c:pt>
                <c:pt idx="18">
                  <c:v>51</c:v>
                </c:pt>
                <c:pt idx="19">
                  <c:v>52</c:v>
                </c:pt>
                <c:pt idx="20">
                  <c:v>63</c:v>
                </c:pt>
                <c:pt idx="21">
                  <c:v>64</c:v>
                </c:pt>
                <c:pt idx="22">
                  <c:v>52</c:v>
                </c:pt>
                <c:pt idx="23">
                  <c:v>37</c:v>
                </c:pt>
                <c:pt idx="24">
                  <c:v>34</c:v>
                </c:pt>
                <c:pt idx="25">
                  <c:v>44</c:v>
                </c:pt>
                <c:pt idx="26">
                  <c:v>38</c:v>
                </c:pt>
                <c:pt idx="27">
                  <c:v>52</c:v>
                </c:pt>
                <c:pt idx="28">
                  <c:v>75</c:v>
                </c:pt>
                <c:pt idx="29">
                  <c:v>67</c:v>
                </c:pt>
                <c:pt idx="30">
                  <c:v>57</c:v>
                </c:pt>
                <c:pt idx="31">
                  <c:v>58</c:v>
                </c:pt>
                <c:pt idx="32">
                  <c:v>73</c:v>
                </c:pt>
                <c:pt idx="33">
                  <c:v>58</c:v>
                </c:pt>
                <c:pt idx="34">
                  <c:v>65</c:v>
                </c:pt>
                <c:pt idx="35">
                  <c:v>54</c:v>
                </c:pt>
                <c:pt idx="36">
                  <c:v>74</c:v>
                </c:pt>
                <c:pt idx="37">
                  <c:v>84</c:v>
                </c:pt>
                <c:pt idx="38">
                  <c:v>79</c:v>
                </c:pt>
                <c:pt idx="39">
                  <c:v>52</c:v>
                </c:pt>
                <c:pt idx="40">
                  <c:v>48</c:v>
                </c:pt>
                <c:pt idx="41">
                  <c:v>29</c:v>
                </c:pt>
                <c:pt idx="42">
                  <c:v>26</c:v>
                </c:pt>
                <c:pt idx="43">
                  <c:v>16</c:v>
                </c:pt>
                <c:pt idx="44">
                  <c:v>24</c:v>
                </c:pt>
                <c:pt idx="45">
                  <c:v>16</c:v>
                </c:pt>
                <c:pt idx="46">
                  <c:v>13</c:v>
                </c:pt>
                <c:pt idx="47">
                  <c:v>22</c:v>
                </c:pt>
                <c:pt idx="48">
                  <c:v>11</c:v>
                </c:pt>
                <c:pt idx="49">
                  <c:v>9</c:v>
                </c:pt>
                <c:pt idx="50">
                  <c:v>12</c:v>
                </c:pt>
                <c:pt idx="51">
                  <c:v>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913-4FF1-A4FE-E6F85FDD7EDE}"/>
            </c:ext>
          </c:extLst>
        </c:ser>
        <c:ser>
          <c:idx val="1"/>
          <c:order val="1"/>
          <c:tx>
            <c:strRef>
              <c:f>Hárok2!$C$1</c:f>
              <c:strCache>
                <c:ptCount val="1"/>
                <c:pt idx="0">
                  <c:v>Kombinácie s I</c:v>
                </c:pt>
              </c:strCache>
            </c:strRef>
          </c:tx>
          <c:marker>
            <c:symbol val="none"/>
          </c:marker>
          <c:cat>
            <c:numRef>
              <c:f>Hárok2!$A$2:$A$53</c:f>
              <c:numCache>
                <c:formatCode>General</c:formatCode>
                <c:ptCount val="52"/>
                <c:pt idx="0">
                  <c:v>1967</c:v>
                </c:pt>
                <c:pt idx="1">
                  <c:v>1968</c:v>
                </c:pt>
                <c:pt idx="2">
                  <c:v>1969</c:v>
                </c:pt>
                <c:pt idx="3">
                  <c:v>1970</c:v>
                </c:pt>
                <c:pt idx="4">
                  <c:v>1971</c:v>
                </c:pt>
                <c:pt idx="5">
                  <c:v>1972</c:v>
                </c:pt>
                <c:pt idx="6">
                  <c:v>1973</c:v>
                </c:pt>
                <c:pt idx="7">
                  <c:v>1974</c:v>
                </c:pt>
                <c:pt idx="8">
                  <c:v>1975</c:v>
                </c:pt>
                <c:pt idx="9">
                  <c:v>1976</c:v>
                </c:pt>
                <c:pt idx="10">
                  <c:v>1977</c:v>
                </c:pt>
                <c:pt idx="11">
                  <c:v>1978</c:v>
                </c:pt>
                <c:pt idx="12">
                  <c:v>1979</c:v>
                </c:pt>
                <c:pt idx="13">
                  <c:v>1980</c:v>
                </c:pt>
                <c:pt idx="14">
                  <c:v>1981</c:v>
                </c:pt>
                <c:pt idx="15">
                  <c:v>1982</c:v>
                </c:pt>
                <c:pt idx="16">
                  <c:v>1983</c:v>
                </c:pt>
                <c:pt idx="17">
                  <c:v>1984</c:v>
                </c:pt>
                <c:pt idx="18">
                  <c:v>1985</c:v>
                </c:pt>
                <c:pt idx="19">
                  <c:v>1986</c:v>
                </c:pt>
                <c:pt idx="20">
                  <c:v>1987</c:v>
                </c:pt>
                <c:pt idx="21">
                  <c:v>1988</c:v>
                </c:pt>
                <c:pt idx="22">
                  <c:v>1989</c:v>
                </c:pt>
                <c:pt idx="23">
                  <c:v>1990</c:v>
                </c:pt>
                <c:pt idx="24">
                  <c:v>1991</c:v>
                </c:pt>
                <c:pt idx="25">
                  <c:v>1992</c:v>
                </c:pt>
                <c:pt idx="26">
                  <c:v>1993</c:v>
                </c:pt>
                <c:pt idx="27">
                  <c:v>1994</c:v>
                </c:pt>
                <c:pt idx="28">
                  <c:v>1995</c:v>
                </c:pt>
                <c:pt idx="29">
                  <c:v>1996</c:v>
                </c:pt>
                <c:pt idx="30">
                  <c:v>1997</c:v>
                </c:pt>
                <c:pt idx="31">
                  <c:v>1998</c:v>
                </c:pt>
                <c:pt idx="32">
                  <c:v>1999</c:v>
                </c:pt>
                <c:pt idx="33">
                  <c:v>2000</c:v>
                </c:pt>
                <c:pt idx="34">
                  <c:v>2001</c:v>
                </c:pt>
                <c:pt idx="35">
                  <c:v>2002</c:v>
                </c:pt>
                <c:pt idx="36">
                  <c:v>2003</c:v>
                </c:pt>
                <c:pt idx="37">
                  <c:v>2004</c:v>
                </c:pt>
                <c:pt idx="38">
                  <c:v>2005</c:v>
                </c:pt>
                <c:pt idx="39">
                  <c:v>2006</c:v>
                </c:pt>
                <c:pt idx="40">
                  <c:v>2007</c:v>
                </c:pt>
                <c:pt idx="41">
                  <c:v>2008</c:v>
                </c:pt>
                <c:pt idx="42">
                  <c:v>2009</c:v>
                </c:pt>
                <c:pt idx="43">
                  <c:v>2010</c:v>
                </c:pt>
                <c:pt idx="44">
                  <c:v>2011</c:v>
                </c:pt>
                <c:pt idx="45">
                  <c:v>2012</c:v>
                </c:pt>
                <c:pt idx="46">
                  <c:v>2013</c:v>
                </c:pt>
                <c:pt idx="47">
                  <c:v>2014</c:v>
                </c:pt>
                <c:pt idx="48">
                  <c:v>2015</c:v>
                </c:pt>
                <c:pt idx="49">
                  <c:v>2016</c:v>
                </c:pt>
                <c:pt idx="50">
                  <c:v>2017</c:v>
                </c:pt>
                <c:pt idx="51">
                  <c:v>2018</c:v>
                </c:pt>
              </c:numCache>
            </c:numRef>
          </c:cat>
          <c:val>
            <c:numRef>
              <c:f>Hárok2!$C$2:$C$53</c:f>
              <c:numCache>
                <c:formatCode>General</c:formatCode>
                <c:ptCount val="52"/>
                <c:pt idx="22">
                  <c:v>9</c:v>
                </c:pt>
                <c:pt idx="23">
                  <c:v>0</c:v>
                </c:pt>
                <c:pt idx="24">
                  <c:v>0</c:v>
                </c:pt>
                <c:pt idx="25">
                  <c:v>7</c:v>
                </c:pt>
                <c:pt idx="26">
                  <c:v>11</c:v>
                </c:pt>
                <c:pt idx="27">
                  <c:v>12</c:v>
                </c:pt>
                <c:pt idx="28">
                  <c:v>20</c:v>
                </c:pt>
                <c:pt idx="29">
                  <c:v>15</c:v>
                </c:pt>
                <c:pt idx="30">
                  <c:v>17</c:v>
                </c:pt>
                <c:pt idx="31">
                  <c:v>17</c:v>
                </c:pt>
                <c:pt idx="32">
                  <c:v>21</c:v>
                </c:pt>
                <c:pt idx="33">
                  <c:v>28</c:v>
                </c:pt>
                <c:pt idx="34">
                  <c:v>23</c:v>
                </c:pt>
                <c:pt idx="35">
                  <c:v>27</c:v>
                </c:pt>
                <c:pt idx="36">
                  <c:v>40</c:v>
                </c:pt>
                <c:pt idx="37">
                  <c:v>43</c:v>
                </c:pt>
                <c:pt idx="38">
                  <c:v>52</c:v>
                </c:pt>
                <c:pt idx="39">
                  <c:v>27</c:v>
                </c:pt>
                <c:pt idx="40">
                  <c:v>27</c:v>
                </c:pt>
                <c:pt idx="41">
                  <c:v>20</c:v>
                </c:pt>
                <c:pt idx="42">
                  <c:v>16</c:v>
                </c:pt>
                <c:pt idx="43">
                  <c:v>9</c:v>
                </c:pt>
                <c:pt idx="44">
                  <c:v>11</c:v>
                </c:pt>
                <c:pt idx="45">
                  <c:v>4</c:v>
                </c:pt>
                <c:pt idx="46">
                  <c:v>3</c:v>
                </c:pt>
                <c:pt idx="47">
                  <c:v>4</c:v>
                </c:pt>
                <c:pt idx="48">
                  <c:v>2</c:v>
                </c:pt>
                <c:pt idx="49">
                  <c:v>2</c:v>
                </c:pt>
                <c:pt idx="50">
                  <c:v>8</c:v>
                </c:pt>
                <c:pt idx="51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913-4FF1-A4FE-E6F85FDD7E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9651984"/>
        <c:axId val="129652376"/>
      </c:lineChart>
      <c:catAx>
        <c:axId val="1296519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29652376"/>
        <c:crosses val="autoZero"/>
        <c:auto val="1"/>
        <c:lblAlgn val="ctr"/>
        <c:lblOffset val="100"/>
        <c:noMultiLvlLbl val="0"/>
      </c:catAx>
      <c:valAx>
        <c:axId val="12965237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965198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6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7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>
      <cs:styleClr val="auto"/>
    </cs:fillRef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841772"/>
            <a:ext cx="58293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2701528"/>
            <a:ext cx="51435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k-SK" smtClean="0"/>
              <a:t>Upravte štýl predlohy podnadpisov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206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A0475-A482-4550-8A00-C9E07BEA94E1}" type="datetimeFigureOut">
              <a:rPr lang="sk-SK" smtClean="0"/>
              <a:t>31.10.2018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A97B-B781-4034-BD14-9B0972809D1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51805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273844"/>
            <a:ext cx="1478756" cy="4358879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273844"/>
            <a:ext cx="4350544" cy="4358879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A0475-A482-4550-8A00-C9E07BEA94E1}" type="datetimeFigureOut">
              <a:rPr lang="sk-SK" smtClean="0"/>
              <a:t>31.10.2018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A97B-B781-4034-BD14-9B0972809D1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56343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16100" y="165895"/>
            <a:ext cx="4978400" cy="704055"/>
          </a:xfrm>
        </p:spPr>
        <p:txBody>
          <a:bodyPr>
            <a:normAutofit/>
          </a:bodyPr>
          <a:lstStyle>
            <a:lvl1pPr>
              <a:defRPr sz="28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sk-SK" dirty="0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350" y="1047750"/>
            <a:ext cx="6661150" cy="383540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0"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800" b="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800" b="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800" b="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800" b="0">
                <a:latin typeface="+mn-lt"/>
              </a:defRPr>
            </a:lvl5pPr>
          </a:lstStyle>
          <a:p>
            <a:pPr lvl="0"/>
            <a:r>
              <a:rPr lang="sk-SK" dirty="0" smtClean="0"/>
              <a:t>Upravte štýl predlohy textu.</a:t>
            </a:r>
          </a:p>
          <a:p>
            <a:pPr lvl="1"/>
            <a:r>
              <a:rPr lang="sk-SK" dirty="0" smtClean="0"/>
              <a:t>Druhá úroveň</a:t>
            </a:r>
          </a:p>
          <a:p>
            <a:pPr lvl="2"/>
            <a:r>
              <a:rPr lang="sk-SK" dirty="0" smtClean="0"/>
              <a:t>Tretia úroveň</a:t>
            </a:r>
          </a:p>
          <a:p>
            <a:pPr lvl="3"/>
            <a:r>
              <a:rPr lang="sk-SK" dirty="0" smtClean="0"/>
              <a:t>Štvrtá úroveň</a:t>
            </a:r>
          </a:p>
          <a:p>
            <a:pPr lvl="4"/>
            <a:r>
              <a:rPr lang="sk-SK" dirty="0" smtClean="0"/>
              <a:t>Piata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3350" y="4883150"/>
            <a:ext cx="6438900" cy="145258"/>
          </a:xfrm>
        </p:spPr>
        <p:txBody>
          <a:bodyPr/>
          <a:lstStyle>
            <a:lvl1pPr>
              <a:defRPr sz="800">
                <a:solidFill>
                  <a:schemeClr val="tx1"/>
                </a:solidFill>
              </a:defRPr>
            </a:lvl1pPr>
          </a:lstStyle>
          <a:p>
            <a:r>
              <a:rPr lang="sk-SK" dirty="0" smtClean="0"/>
              <a:t>Festival fyziky: Tvorivý učiteľ fyziky VI, Smolenice 07.04. – 10.04.2013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5884606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1282305"/>
            <a:ext cx="5915025" cy="2139553"/>
          </a:xfrm>
        </p:spPr>
        <p:txBody>
          <a:bodyPr anchor="b"/>
          <a:lstStyle>
            <a:lvl1pPr>
              <a:defRPr sz="4500" b="1">
                <a:latin typeface="+mn-lt"/>
              </a:defRPr>
            </a:lvl1pPr>
          </a:lstStyle>
          <a:p>
            <a:r>
              <a:rPr lang="sk-SK" dirty="0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3442099"/>
            <a:ext cx="5915025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dirty="0" smtClean="0"/>
              <a:t>Upravte štýl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A0475-A482-4550-8A00-C9E07BEA94E1}" type="datetimeFigureOut">
              <a:rPr lang="sk-SK" smtClean="0"/>
              <a:t>31.10.2018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A97B-B781-4034-BD14-9B0972809D1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30093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1369219"/>
            <a:ext cx="2914650" cy="3263504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1369219"/>
            <a:ext cx="2914650" cy="3263504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A0475-A482-4550-8A00-C9E07BEA94E1}" type="datetimeFigureOut">
              <a:rPr lang="sk-SK" smtClean="0"/>
              <a:t>31.10.2018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A97B-B781-4034-BD14-9B0972809D1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72678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273845"/>
            <a:ext cx="5915025" cy="994172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1260872"/>
            <a:ext cx="2901255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1878806"/>
            <a:ext cx="2901255" cy="2763441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1260872"/>
            <a:ext cx="2915543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1878806"/>
            <a:ext cx="2915543" cy="2763441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A0475-A482-4550-8A00-C9E07BEA94E1}" type="datetimeFigureOut">
              <a:rPr lang="sk-SK" smtClean="0"/>
              <a:t>31.10.2018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A97B-B781-4034-BD14-9B0972809D1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249544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A0475-A482-4550-8A00-C9E07BEA94E1}" type="datetimeFigureOut">
              <a:rPr lang="sk-SK" smtClean="0"/>
              <a:t>31.10.2018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A97B-B781-4034-BD14-9B0972809D1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47017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A0475-A482-4550-8A00-C9E07BEA94E1}" type="datetimeFigureOut">
              <a:rPr lang="sk-SK" smtClean="0"/>
              <a:t>31.10.2018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A97B-B781-4034-BD14-9B0972809D1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07628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342900"/>
            <a:ext cx="2211884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740570"/>
            <a:ext cx="3471863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1543050"/>
            <a:ext cx="2211884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A0475-A482-4550-8A00-C9E07BEA94E1}" type="datetimeFigureOut">
              <a:rPr lang="sk-SK" smtClean="0"/>
              <a:t>31.10.2018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A97B-B781-4034-BD14-9B0972809D1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72143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342900"/>
            <a:ext cx="2211884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740570"/>
            <a:ext cx="3471863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sk-SK" smtClean="0"/>
              <a:t>Ak chcete pridať obrázok, kliknite na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1543050"/>
            <a:ext cx="2211884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A0475-A482-4550-8A00-C9E07BEA94E1}" type="datetimeFigureOut">
              <a:rPr lang="sk-SK" smtClean="0"/>
              <a:t>31.10.2018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A97B-B781-4034-BD14-9B0972809D1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24348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273845"/>
            <a:ext cx="5915025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1369219"/>
            <a:ext cx="5915025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4767264"/>
            <a:ext cx="15430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10/31/2018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4767264"/>
            <a:ext cx="2314575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4767264"/>
            <a:ext cx="15430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5312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2742" y="982494"/>
            <a:ext cx="6667928" cy="2551107"/>
          </a:xfrm>
        </p:spPr>
        <p:txBody>
          <a:bodyPr>
            <a:normAutofit/>
          </a:bodyPr>
          <a:lstStyle/>
          <a:p>
            <a:r>
              <a:rPr lang="en-US" sz="3200" b="1" smtClean="0">
                <a:latin typeface="+mn-lt"/>
              </a:rPr>
              <a:t>Spr</a:t>
            </a:r>
            <a:r>
              <a:rPr lang="sk-SK" sz="3200" b="1" smtClean="0">
                <a:latin typeface="+mn-lt"/>
              </a:rPr>
              <a:t>áva o vzdelávaní na bakalárskom a magisterskom stupni štúdia </a:t>
            </a:r>
            <a:br>
              <a:rPr lang="sk-SK" sz="3200" b="1" smtClean="0">
                <a:latin typeface="+mn-lt"/>
              </a:rPr>
            </a:br>
            <a:r>
              <a:rPr lang="sk-SK" sz="2400" b="1" smtClean="0">
                <a:latin typeface="+mn-lt"/>
              </a:rPr>
              <a:t>za akademický rok 2017/2018</a:t>
            </a:r>
            <a:br>
              <a:rPr lang="sk-SK" sz="2400" b="1" smtClean="0">
                <a:latin typeface="+mn-lt"/>
              </a:rPr>
            </a:br>
            <a:r>
              <a:rPr lang="sk-SK" sz="2800" b="1" smtClean="0">
                <a:latin typeface="+mn-lt"/>
              </a:rPr>
              <a:t/>
            </a:r>
            <a:br>
              <a:rPr lang="sk-SK" sz="2800" b="1" smtClean="0">
                <a:latin typeface="+mn-lt"/>
              </a:rPr>
            </a:br>
            <a:r>
              <a:rPr lang="sk-SK" sz="2400" b="1" smtClean="0">
                <a:latin typeface="+mn-lt"/>
              </a:rPr>
              <a:t>Materiál na zasadnutie vedeckej rady 24.10. 2018</a:t>
            </a:r>
            <a:endParaRPr lang="sk-SK" sz="2000" b="1" dirty="0">
              <a:latin typeface="+mn-lt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57250" y="4049485"/>
            <a:ext cx="5143500" cy="79828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k-SK" b="1" smtClean="0"/>
              <a:t>Predkladá: Prof. RNDr. Katarína Cechlárová, DrSc.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k-SK" b="1" smtClean="0"/>
              <a:t>prodekanka pre vzdelávanie</a:t>
            </a:r>
            <a:endParaRPr lang="sk-SK" b="1" dirty="0" smtClean="0"/>
          </a:p>
        </p:txBody>
      </p:sp>
    </p:spTree>
    <p:extLst>
      <p:ext uri="{BB962C8B-B14F-4D97-AF65-F5344CB8AC3E}">
        <p14:creationId xmlns:p14="http://schemas.microsoft.com/office/powerpoint/2010/main" val="4095954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50979" y="165895"/>
            <a:ext cx="5043521" cy="704055"/>
          </a:xfrm>
        </p:spPr>
        <p:txBody>
          <a:bodyPr>
            <a:normAutofit fontScale="90000"/>
          </a:bodyPr>
          <a:lstStyle/>
          <a:p>
            <a:r>
              <a:rPr lang="sk-SK" smtClean="0"/>
              <a:t>Cena dekana za pedagogickú </a:t>
            </a:r>
            <a:r>
              <a:rPr lang="sk-SK"/>
              <a:t>činnosť 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b="1" smtClean="0"/>
              <a:t>Marec 2017:</a:t>
            </a:r>
            <a:endParaRPr lang="sk-SK" b="1"/>
          </a:p>
          <a:p>
            <a:pPr lvl="0"/>
            <a:r>
              <a:rPr lang="sk-SK"/>
              <a:t>prof. RNDr. </a:t>
            </a:r>
            <a:r>
              <a:rPr lang="sk-SK" smtClean="0"/>
              <a:t>Miroslav Repčák, </a:t>
            </a:r>
            <a:r>
              <a:rPr lang="sk-SK"/>
              <a:t>DrSc</a:t>
            </a:r>
            <a:r>
              <a:rPr lang="sk-SK" smtClean="0"/>
              <a:t>., ÚBEV</a:t>
            </a:r>
            <a:endParaRPr lang="sk-SK"/>
          </a:p>
          <a:p>
            <a:pPr lvl="0"/>
            <a:r>
              <a:rPr lang="sk-SK"/>
              <a:t>doc. RNDr. </a:t>
            </a:r>
            <a:r>
              <a:rPr lang="sk-SK" smtClean="0"/>
              <a:t>Valéria Skřivánková, </a:t>
            </a:r>
            <a:r>
              <a:rPr lang="sk-SK"/>
              <a:t>CSc. </a:t>
            </a:r>
            <a:r>
              <a:rPr lang="sk-SK" smtClean="0"/>
              <a:t>,ÚMV</a:t>
            </a:r>
            <a:endParaRPr lang="sk-SK"/>
          </a:p>
          <a:p>
            <a:pPr lvl="0"/>
            <a:r>
              <a:rPr lang="sk-SK"/>
              <a:t>doc. RNDr. </a:t>
            </a:r>
            <a:r>
              <a:rPr lang="sk-SK" smtClean="0"/>
              <a:t>Adriana Zeleňáková, </a:t>
            </a:r>
            <a:r>
              <a:rPr lang="sk-SK"/>
              <a:t>PhD. </a:t>
            </a:r>
            <a:r>
              <a:rPr lang="sk-SK" smtClean="0"/>
              <a:t>,ÚFV</a:t>
            </a:r>
            <a:endParaRPr lang="sk-SK"/>
          </a:p>
          <a:p>
            <a:endParaRPr lang="sk-SK" smtClean="0"/>
          </a:p>
          <a:p>
            <a:r>
              <a:rPr lang="sk-SK" b="1" smtClean="0"/>
              <a:t>Marec 2018:</a:t>
            </a:r>
          </a:p>
          <a:p>
            <a:pPr lvl="0"/>
            <a:r>
              <a:rPr lang="sk-SK" smtClean="0"/>
              <a:t>RNDr</a:t>
            </a:r>
            <a:r>
              <a:rPr lang="sk-SK"/>
              <a:t>. Kataríne </a:t>
            </a:r>
            <a:r>
              <a:rPr lang="sk-SK" smtClean="0"/>
              <a:t>Bruňáková, </a:t>
            </a:r>
            <a:r>
              <a:rPr lang="sk-SK"/>
              <a:t>PhD</a:t>
            </a:r>
            <a:r>
              <a:rPr lang="sk-SK" smtClean="0"/>
              <a:t>., ÚBEV</a:t>
            </a:r>
            <a:endParaRPr lang="sk-SK"/>
          </a:p>
          <a:p>
            <a:pPr lvl="0"/>
            <a:r>
              <a:rPr lang="sk-SK"/>
              <a:t>RNDr. </a:t>
            </a:r>
            <a:r>
              <a:rPr lang="sk-SK" smtClean="0"/>
              <a:t>Martina Hančová, </a:t>
            </a:r>
            <a:r>
              <a:rPr lang="sk-SK"/>
              <a:t>PhD. </a:t>
            </a:r>
            <a:r>
              <a:rPr lang="sk-SK" smtClean="0"/>
              <a:t>, ÚMV</a:t>
            </a:r>
          </a:p>
          <a:p>
            <a:pPr lvl="0"/>
            <a:r>
              <a:rPr lang="sk-SK" smtClean="0"/>
              <a:t>prof</a:t>
            </a:r>
            <a:r>
              <a:rPr lang="sk-SK"/>
              <a:t>. RNDr. </a:t>
            </a:r>
            <a:r>
              <a:rPr lang="sk-SK" smtClean="0"/>
              <a:t>Andrej Oriňák, </a:t>
            </a:r>
            <a:r>
              <a:rPr lang="sk-SK"/>
              <a:t>PhD</a:t>
            </a:r>
            <a:r>
              <a:rPr lang="sk-SK" smtClean="0"/>
              <a:t>., ÚCHV</a:t>
            </a:r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61310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/>
              <a:t>Zapojenie odborníkov z praxe do </a:t>
            </a:r>
            <a:r>
              <a:rPr lang="sk-SK" smtClean="0"/>
              <a:t>výučby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k-SK" b="1"/>
              <a:t>Ústav </a:t>
            </a:r>
            <a:r>
              <a:rPr lang="sk-SK" b="1" smtClean="0"/>
              <a:t>informatiky: </a:t>
            </a:r>
          </a:p>
          <a:p>
            <a:r>
              <a:rPr lang="sk-SK" sz="1700" smtClean="0"/>
              <a:t>Živé </a:t>
            </a:r>
            <a:r>
              <a:rPr lang="sk-SK" sz="1700"/>
              <a:t>IT </a:t>
            </a:r>
            <a:r>
              <a:rPr lang="sk-SK" sz="1700" smtClean="0"/>
              <a:t>projekty= študentské projekty, mentori z IT spoločností</a:t>
            </a:r>
          </a:p>
          <a:p>
            <a:r>
              <a:rPr lang="sk-SK" sz="1700" smtClean="0"/>
              <a:t>predmet </a:t>
            </a:r>
            <a:r>
              <a:rPr lang="sk-SK" sz="1700"/>
              <a:t>Medicínska informatika </a:t>
            </a:r>
            <a:r>
              <a:rPr lang="sk-SK" sz="1700" smtClean="0"/>
              <a:t>vo </a:t>
            </a:r>
            <a:r>
              <a:rPr lang="sk-SK" sz="1700"/>
              <a:t>firme Siemens Healthcare </a:t>
            </a:r>
            <a:r>
              <a:rPr lang="sk-SK" sz="1700" smtClean="0"/>
              <a:t>s.r.o</a:t>
            </a:r>
          </a:p>
          <a:p>
            <a:r>
              <a:rPr lang="sk-SK" sz="1700"/>
              <a:t>pracovníci z IT </a:t>
            </a:r>
            <a:r>
              <a:rPr lang="sk-SK" sz="1700" smtClean="0"/>
              <a:t>firiem </a:t>
            </a:r>
            <a:r>
              <a:rPr lang="sk-SK" sz="1700"/>
              <a:t>konzultanti </a:t>
            </a:r>
            <a:r>
              <a:rPr lang="sk-SK" sz="1700" smtClean="0"/>
              <a:t> záverečných prác</a:t>
            </a:r>
          </a:p>
          <a:p>
            <a:r>
              <a:rPr lang="sk-SK" b="1" smtClean="0"/>
              <a:t>Ústav geografie:</a:t>
            </a:r>
            <a:r>
              <a:rPr lang="sk-SK" smtClean="0"/>
              <a:t> </a:t>
            </a:r>
          </a:p>
          <a:p>
            <a:r>
              <a:rPr lang="sk-SK" sz="1700" smtClean="0"/>
              <a:t>Aplikovaná geoinformatika- firmy Surveye</a:t>
            </a:r>
            <a:r>
              <a:rPr lang="sk-SK" sz="1700"/>
              <a:t>, </a:t>
            </a:r>
            <a:r>
              <a:rPr lang="sk-SK" sz="1700" smtClean="0"/>
              <a:t> SkeaGIS, </a:t>
            </a:r>
            <a:r>
              <a:rPr lang="sk-SK" sz="1700"/>
              <a:t>ArcGEO </a:t>
            </a:r>
          </a:p>
          <a:p>
            <a:r>
              <a:rPr lang="sk-SK" b="1" smtClean="0"/>
              <a:t>Ústav  biologických </a:t>
            </a:r>
            <a:r>
              <a:rPr lang="sk-SK" b="1"/>
              <a:t>a ekologických </a:t>
            </a:r>
            <a:r>
              <a:rPr lang="sk-SK" b="1" smtClean="0"/>
              <a:t>vied:</a:t>
            </a:r>
            <a:r>
              <a:rPr lang="sk-SK" smtClean="0"/>
              <a:t> </a:t>
            </a:r>
          </a:p>
          <a:p>
            <a:r>
              <a:rPr lang="sk-SK" sz="1700" smtClean="0"/>
              <a:t>prednášky externistov na  predmetoch </a:t>
            </a:r>
            <a:r>
              <a:rPr lang="sk-SK" sz="1700"/>
              <a:t>Ochrana prírody </a:t>
            </a:r>
            <a:r>
              <a:rPr lang="sk-SK" sz="1700" smtClean="0"/>
              <a:t>a Mikrobiológia</a:t>
            </a:r>
          </a:p>
          <a:p>
            <a:r>
              <a:rPr lang="sk-SK" b="1" smtClean="0"/>
              <a:t>Ústav </a:t>
            </a:r>
            <a:r>
              <a:rPr lang="sk-SK" b="1"/>
              <a:t>fyzikálnych </a:t>
            </a:r>
            <a:r>
              <a:rPr lang="sk-SK" b="1" smtClean="0"/>
              <a:t>vied: </a:t>
            </a:r>
            <a:r>
              <a:rPr lang="sk-SK" smtClean="0"/>
              <a:t> </a:t>
            </a:r>
          </a:p>
          <a:p>
            <a:r>
              <a:rPr lang="sk-SK" sz="1700" smtClean="0"/>
              <a:t>predmety </a:t>
            </a:r>
            <a:r>
              <a:rPr lang="sk-SK" sz="1700"/>
              <a:t>Nebeská </a:t>
            </a:r>
            <a:r>
              <a:rPr lang="sk-SK" sz="1700" smtClean="0"/>
              <a:t>mechanika, </a:t>
            </a:r>
            <a:r>
              <a:rPr lang="sk-SK" sz="1700"/>
              <a:t>Praktikum z </a:t>
            </a:r>
            <a:r>
              <a:rPr lang="sk-SK" sz="1700" smtClean="0"/>
              <a:t>astronómie, Fyzika Slnka vyučujú externisti z Astronomického </a:t>
            </a:r>
            <a:r>
              <a:rPr lang="sk-SK" sz="1700"/>
              <a:t>ústavu </a:t>
            </a:r>
            <a:r>
              <a:rPr lang="sk-SK" sz="1700" smtClean="0"/>
              <a:t>SAV</a:t>
            </a:r>
          </a:p>
          <a:p>
            <a:r>
              <a:rPr lang="sk-SK" b="1" smtClean="0"/>
              <a:t>Ústav </a:t>
            </a:r>
            <a:r>
              <a:rPr lang="sk-SK" b="1"/>
              <a:t>chemických </a:t>
            </a:r>
            <a:r>
              <a:rPr lang="sk-SK" b="1" smtClean="0"/>
              <a:t>vied: </a:t>
            </a:r>
          </a:p>
          <a:p>
            <a:r>
              <a:rPr lang="sk-SK" sz="1700" smtClean="0"/>
              <a:t>KEGA projekt Inovácie </a:t>
            </a:r>
            <a:r>
              <a:rPr lang="sk-SK" sz="1700"/>
              <a:t>obsahu, metód a foriem výučby praktických cvičení chemických </a:t>
            </a:r>
            <a:r>
              <a:rPr lang="sk-SK" sz="1700" smtClean="0"/>
              <a:t>odborov, externí vyučujúci zo spoločností DUSLO  </a:t>
            </a:r>
            <a:r>
              <a:rPr lang="sk-SK" sz="1700"/>
              <a:t>Šaľa</a:t>
            </a:r>
            <a:r>
              <a:rPr lang="sk-SK" sz="1700" smtClean="0"/>
              <a:t>,</a:t>
            </a:r>
            <a:r>
              <a:rPr lang="sk-SK" sz="1700"/>
              <a:t> </a:t>
            </a:r>
            <a:r>
              <a:rPr lang="sk-SK" sz="1700" smtClean="0"/>
              <a:t>Bovachem, </a:t>
            </a:r>
            <a:r>
              <a:rPr lang="en-US" sz="1700" smtClean="0"/>
              <a:t>Kriminalistický </a:t>
            </a:r>
            <a:r>
              <a:rPr lang="en-US" sz="1700"/>
              <a:t>a expertízny ústav Policajného zboru, odbor prírodovedného skúmania a kriminalistickej </a:t>
            </a:r>
            <a:r>
              <a:rPr lang="en-US" sz="1700" smtClean="0"/>
              <a:t>identifikácie</a:t>
            </a:r>
            <a:endParaRPr lang="sk-SK" sz="1700"/>
          </a:p>
        </p:txBody>
      </p:sp>
    </p:spTree>
    <p:extLst>
      <p:ext uri="{BB962C8B-B14F-4D97-AF65-F5344CB8AC3E}">
        <p14:creationId xmlns:p14="http://schemas.microsoft.com/office/powerpoint/2010/main" val="2041294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/>
              <a:t>Materiálne zabezpečenie </a:t>
            </a:r>
            <a:r>
              <a:rPr lang="sk-SK" smtClean="0"/>
              <a:t>štúdia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b="1" smtClean="0"/>
              <a:t>Projekty ŠF:  </a:t>
            </a:r>
            <a:r>
              <a:rPr lang="sk-SK" smtClean="0"/>
              <a:t>vybavenie učební </a:t>
            </a:r>
            <a:r>
              <a:rPr lang="sk-SK"/>
              <a:t>a </a:t>
            </a:r>
            <a:r>
              <a:rPr lang="sk-SK" smtClean="0"/>
              <a:t>laboratórií </a:t>
            </a:r>
            <a:r>
              <a:rPr lang="sk-SK"/>
              <a:t>didaktickou </a:t>
            </a:r>
            <a:r>
              <a:rPr lang="sk-SK" smtClean="0"/>
              <a:t>technikou,</a:t>
            </a:r>
          </a:p>
          <a:p>
            <a:r>
              <a:rPr lang="sk-SK" smtClean="0"/>
              <a:t>zakúpená študijná </a:t>
            </a:r>
            <a:r>
              <a:rPr lang="sk-SK"/>
              <a:t>literatúra a špecializovaný </a:t>
            </a:r>
            <a:r>
              <a:rPr lang="sk-SK" smtClean="0"/>
              <a:t>softvér</a:t>
            </a:r>
          </a:p>
          <a:p>
            <a:r>
              <a:rPr lang="sk-SK" b="1" smtClean="0"/>
              <a:t>V súčasnosti:  </a:t>
            </a:r>
          </a:p>
          <a:p>
            <a:r>
              <a:rPr lang="sk-SK" smtClean="0"/>
              <a:t>problémy s obnovou pomôcou a  aktualizáciou </a:t>
            </a:r>
            <a:r>
              <a:rPr lang="sk-SK"/>
              <a:t>softvéru.  </a:t>
            </a:r>
            <a:endParaRPr lang="sk-SK" smtClean="0"/>
          </a:p>
          <a:p>
            <a:r>
              <a:rPr lang="sk-SK" smtClean="0"/>
              <a:t>nákup spotrebného materiálu </a:t>
            </a:r>
            <a:r>
              <a:rPr lang="sk-SK"/>
              <a:t>na cvičenia z grantových </a:t>
            </a:r>
            <a:r>
              <a:rPr lang="sk-SK" smtClean="0"/>
              <a:t>prostriedkov</a:t>
            </a:r>
          </a:p>
          <a:p>
            <a:r>
              <a:rPr lang="sk-SK" smtClean="0"/>
              <a:t>nepružné verejné </a:t>
            </a:r>
            <a:r>
              <a:rPr lang="sk-SK"/>
              <a:t>obstarávanie </a:t>
            </a:r>
            <a:endParaRPr lang="sk-SK" smtClean="0"/>
          </a:p>
          <a:p>
            <a:r>
              <a:rPr lang="sk-SK" b="1" smtClean="0"/>
              <a:t>Obnova  budov: </a:t>
            </a:r>
          </a:p>
          <a:p>
            <a:r>
              <a:rPr lang="sk-SK" smtClean="0"/>
              <a:t>projekty </a:t>
            </a:r>
            <a:r>
              <a:rPr lang="sk-SK"/>
              <a:t>VVC PROMATECH a UVP </a:t>
            </a:r>
            <a:r>
              <a:rPr lang="sk-SK" smtClean="0"/>
              <a:t>TECHNICOM</a:t>
            </a:r>
          </a:p>
          <a:p>
            <a:r>
              <a:rPr lang="sk-SK" smtClean="0"/>
              <a:t>Rekonštrukcia budovy </a:t>
            </a:r>
            <a:r>
              <a:rPr lang="sk-SK"/>
              <a:t>na Mojzesovej 11 </a:t>
            </a:r>
            <a:r>
              <a:rPr lang="sk-SK" smtClean="0"/>
              <a:t>po požiari</a:t>
            </a:r>
          </a:p>
          <a:p>
            <a:r>
              <a:rPr lang="sk-SK" smtClean="0"/>
              <a:t>Nedôstojné</a:t>
            </a:r>
            <a:r>
              <a:rPr lang="sk-SK"/>
              <a:t>, až nebezpečné prostredie mnohých </a:t>
            </a:r>
            <a:r>
              <a:rPr lang="sk-SK" smtClean="0"/>
              <a:t>budov: opadávajúca omietka,  </a:t>
            </a:r>
            <a:r>
              <a:rPr lang="sk-SK"/>
              <a:t>nedoliehajúce okná, nefunkčné digestory ap</a:t>
            </a:r>
            <a:r>
              <a:rPr lang="sk-SK" smtClean="0"/>
              <a:t>.</a:t>
            </a:r>
          </a:p>
          <a:p>
            <a:r>
              <a:rPr lang="sk-SK" smtClean="0"/>
              <a:t>Pripravovaná rekonštrukcia budovy na Jesennej 5</a:t>
            </a:r>
            <a:endParaRPr lang="sk-SK"/>
          </a:p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995391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Kvalita vzdelávania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/>
              <a:t>European Association for Quality Assurance in Higher Education (ENQA</a:t>
            </a:r>
            <a:r>
              <a:rPr lang="en-US" b="1" smtClean="0"/>
              <a:t>)</a:t>
            </a:r>
            <a:r>
              <a:rPr lang="sk-SK" b="1" smtClean="0"/>
              <a:t>: </a:t>
            </a:r>
            <a:r>
              <a:rPr lang="en-US" b="1" smtClean="0"/>
              <a:t>Standards </a:t>
            </a:r>
            <a:r>
              <a:rPr lang="en-US" b="1"/>
              <a:t>and Guidelines for Quality Assurance in the European Higher Education </a:t>
            </a:r>
            <a:r>
              <a:rPr lang="en-US" b="1" smtClean="0"/>
              <a:t>Area</a:t>
            </a:r>
            <a:r>
              <a:rPr lang="sk-SK" b="1" smtClean="0"/>
              <a:t> 2015</a:t>
            </a:r>
          </a:p>
          <a:p>
            <a:r>
              <a:rPr lang="sk-SK" sz="1600" i="1"/>
              <a:t>Kvalita, </a:t>
            </a:r>
            <a:r>
              <a:rPr lang="sk-SK" sz="1600"/>
              <a:t>ktorú nie je jednoduché definovať, je predovšetkým výsledkom interakcie medzi učiteľmi, študentmi a inštitucionálnym prostredím na poskytovanie vzdelávania. </a:t>
            </a:r>
          </a:p>
          <a:p>
            <a:endParaRPr lang="sk-SK" sz="1600" b="1" smtClean="0"/>
          </a:p>
          <a:p>
            <a:r>
              <a:rPr lang="sk-SK" b="1" smtClean="0"/>
              <a:t>Zákon 269/2018 </a:t>
            </a:r>
            <a:r>
              <a:rPr lang="sk-SK" smtClean="0"/>
              <a:t>z </a:t>
            </a:r>
            <a:r>
              <a:rPr lang="sk-SK"/>
              <a:t>11.septembra2018</a:t>
            </a:r>
          </a:p>
          <a:p>
            <a:r>
              <a:rPr lang="sk-SK" b="1"/>
              <a:t>o zabezpečovaní kvality vysokoškolského vzdelávania</a:t>
            </a:r>
            <a:endParaRPr lang="sk-SK"/>
          </a:p>
          <a:p>
            <a:r>
              <a:rPr lang="sk-SK" sz="1600" smtClean="0"/>
              <a:t>Zákon </a:t>
            </a:r>
            <a:r>
              <a:rPr lang="sk-SK" sz="1600"/>
              <a:t>upravuje vnútorný systém zabezpečovania kvality vysokoškolského </a:t>
            </a:r>
            <a:r>
              <a:rPr lang="sk-SK" sz="1600" smtClean="0"/>
              <a:t>vzdelávania a </a:t>
            </a:r>
            <a:r>
              <a:rPr lang="sk-SK" sz="1600"/>
              <a:t>jeho overovanie</a:t>
            </a:r>
          </a:p>
          <a:p>
            <a:endParaRPr lang="sk-SK" b="1" smtClean="0"/>
          </a:p>
          <a:p>
            <a:r>
              <a:rPr lang="sk-SK" b="1" smtClean="0"/>
              <a:t>Rozhodnutie </a:t>
            </a:r>
            <a:r>
              <a:rPr lang="sk-SK" b="1"/>
              <a:t>rektora 9/2017 o zabezpečení vnútorného systému kvality vzdelávania na Univerzite Pavla Jozefa Šafárika v Košiciach a jej súčastiach</a:t>
            </a:r>
            <a:endParaRPr lang="sk-SK"/>
          </a:p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66875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Rozhodnutie rektora 9/2017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k-SK" b="1" smtClean="0"/>
              <a:t>Sledované aspekty </a:t>
            </a:r>
            <a:r>
              <a:rPr lang="sk-SK" b="1"/>
              <a:t>vzdelávania: </a:t>
            </a:r>
          </a:p>
          <a:p>
            <a:pPr marL="342900" indent="-342900">
              <a:buFont typeface="+mj-lt"/>
              <a:buAutoNum type="alphaLcPeriod"/>
            </a:pPr>
            <a:r>
              <a:rPr lang="sk-SK" smtClean="0"/>
              <a:t>atraktivitu </a:t>
            </a:r>
            <a:r>
              <a:rPr lang="sk-SK"/>
              <a:t>ponuky študijných programov v reflexii na bolonský proces a požiadavky praxe; </a:t>
            </a:r>
          </a:p>
          <a:p>
            <a:pPr marL="342900" indent="-342900">
              <a:buFont typeface="+mj-lt"/>
              <a:buAutoNum type="alphaLcPeriod"/>
            </a:pPr>
            <a:r>
              <a:rPr lang="sk-SK" smtClean="0"/>
              <a:t>kvalitu </a:t>
            </a:r>
            <a:r>
              <a:rPr lang="sk-SK"/>
              <a:t>študijných plánov z hľadiska logickej nadväznosti študijných jednotiek, obsahu v nadväznosti na aktuálne trendy rozvoja odboru; </a:t>
            </a:r>
          </a:p>
          <a:p>
            <a:pPr marL="342900" indent="-342900">
              <a:buFont typeface="+mj-lt"/>
              <a:buAutoNum type="alphaLcPeriod"/>
            </a:pPr>
            <a:r>
              <a:rPr lang="sk-SK" smtClean="0"/>
              <a:t>kvalitu </a:t>
            </a:r>
            <a:r>
              <a:rPr lang="sk-SK"/>
              <a:t>materiálneho i personálneho zabezpečenia výučby; </a:t>
            </a:r>
          </a:p>
          <a:p>
            <a:pPr marL="342900" indent="-342900">
              <a:buFont typeface="+mj-lt"/>
              <a:buAutoNum type="alphaLcPeriod"/>
            </a:pPr>
            <a:r>
              <a:rPr lang="sk-SK" smtClean="0"/>
              <a:t>náročnosť </a:t>
            </a:r>
            <a:r>
              <a:rPr lang="sk-SK"/>
              <a:t>štúdia a úspešnosť študentov plniť podmienky pre absolvovanie študijných jednotiek; </a:t>
            </a:r>
          </a:p>
          <a:p>
            <a:pPr marL="342900" indent="-342900">
              <a:buFont typeface="+mj-lt"/>
              <a:buAutoNum type="alphaLcPeriod"/>
            </a:pPr>
            <a:r>
              <a:rPr lang="sk-SK" smtClean="0"/>
              <a:t>realizáciu </a:t>
            </a:r>
            <a:r>
              <a:rPr lang="sk-SK"/>
              <a:t>prijímacieho konania a propagáciu štúdia; </a:t>
            </a:r>
          </a:p>
          <a:p>
            <a:pPr marL="342900" indent="-342900">
              <a:buFont typeface="+mj-lt"/>
              <a:buAutoNum type="alphaLcPeriod"/>
            </a:pPr>
            <a:r>
              <a:rPr lang="sk-SK" smtClean="0"/>
              <a:t>spoluprácu </a:t>
            </a:r>
            <a:r>
              <a:rPr lang="sk-SK"/>
              <a:t>s praxou pri výchove absolventov; </a:t>
            </a:r>
          </a:p>
          <a:p>
            <a:pPr marL="342900" indent="-342900">
              <a:buFont typeface="+mj-lt"/>
              <a:buAutoNum type="alphaLcPeriod"/>
            </a:pPr>
            <a:r>
              <a:rPr lang="sk-SK" smtClean="0"/>
              <a:t>úspešnosť </a:t>
            </a:r>
            <a:r>
              <a:rPr lang="sk-SK"/>
              <a:t>štúdia na rôznych stupňoch vzdelávania; </a:t>
            </a:r>
            <a:endParaRPr lang="sk-SK" b="1">
              <a:solidFill>
                <a:srgbClr val="FF0000"/>
              </a:solidFill>
            </a:endParaRPr>
          </a:p>
          <a:p>
            <a:pPr marL="342900" indent="-342900">
              <a:buFont typeface="+mj-lt"/>
              <a:buAutoNum type="alphaLcPeriod"/>
            </a:pPr>
            <a:r>
              <a:rPr lang="sk-SK" b="1" smtClean="0">
                <a:solidFill>
                  <a:srgbClr val="FF0000"/>
                </a:solidFill>
              </a:rPr>
              <a:t>štatistiku </a:t>
            </a:r>
            <a:r>
              <a:rPr lang="sk-SK" b="1">
                <a:solidFill>
                  <a:srgbClr val="FF0000"/>
                </a:solidFill>
              </a:rPr>
              <a:t>a objektívnosť hodnotenia študijných jednotiek</a:t>
            </a:r>
            <a:r>
              <a:rPr lang="sk-SK"/>
              <a:t>; </a:t>
            </a:r>
          </a:p>
          <a:p>
            <a:pPr marL="342900" indent="-342900">
              <a:buFont typeface="+mj-lt"/>
              <a:buAutoNum type="alphaLcPeriod"/>
            </a:pPr>
            <a:r>
              <a:rPr lang="sk-SK" smtClean="0"/>
              <a:t>organizáciu </a:t>
            </a:r>
            <a:r>
              <a:rPr lang="sk-SK"/>
              <a:t>obhajob ZP a ŠS; </a:t>
            </a:r>
          </a:p>
          <a:p>
            <a:pPr marL="342900" indent="-342900">
              <a:buFont typeface="+mj-lt"/>
              <a:buAutoNum type="alphaLcPeriod"/>
            </a:pPr>
            <a:r>
              <a:rPr lang="sk-SK" smtClean="0"/>
              <a:t>administratívne riadenie </a:t>
            </a:r>
            <a:r>
              <a:rPr lang="sk-SK"/>
              <a:t>štúdia. </a:t>
            </a:r>
          </a:p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3572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/>
              <a:t>Ú</a:t>
            </a:r>
            <a:r>
              <a:rPr lang="sk-SK" smtClean="0"/>
              <a:t>spešnosť štúdia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133350" y="3560323"/>
            <a:ext cx="6661150" cy="1400649"/>
          </a:xfrm>
        </p:spPr>
        <p:txBody>
          <a:bodyPr>
            <a:normAutofit lnSpcReduction="10000"/>
          </a:bodyPr>
          <a:lstStyle/>
          <a:p>
            <a:r>
              <a:rPr lang="sk-SK" b="1" smtClean="0"/>
              <a:t>Možnosti zvýšenia percentuálnej úspešnosti bakalárskeho štúdia: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sk-SK" smtClean="0"/>
              <a:t>väčšia selektívnosť prijímacieho procesu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sk-SK"/>
              <a:t>zníženie náročnosti</a:t>
            </a:r>
            <a:endParaRPr lang="sk-SK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sk-SK" smtClean="0"/>
              <a:t>intenzívnejšia práca so študentami (úvodné sústredenia, repetitóriá, povinné konzultácie ...)</a:t>
            </a:r>
          </a:p>
          <a:p>
            <a:endParaRPr lang="sk-SK"/>
          </a:p>
        </p:txBody>
      </p:sp>
      <p:graphicFrame>
        <p:nvGraphicFramePr>
          <p:cNvPr id="4" name="Graf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7366005"/>
              </p:ext>
            </p:extLst>
          </p:nvPr>
        </p:nvGraphicFramePr>
        <p:xfrm>
          <a:off x="885825" y="1006052"/>
          <a:ext cx="5028592" cy="26126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58474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/>
              <a:t>Ú</a:t>
            </a:r>
            <a:r>
              <a:rPr lang="sk-SK" smtClean="0"/>
              <a:t>spešnosť štúdia</a:t>
            </a:r>
            <a:endParaRPr lang="sk-SK"/>
          </a:p>
        </p:txBody>
      </p:sp>
      <p:graphicFrame>
        <p:nvGraphicFramePr>
          <p:cNvPr id="8" name="Graf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5609385"/>
              </p:ext>
            </p:extLst>
          </p:nvPr>
        </p:nvGraphicFramePr>
        <p:xfrm>
          <a:off x="1021404" y="2830747"/>
          <a:ext cx="4834646" cy="21789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Graf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3853853"/>
              </p:ext>
            </p:extLst>
          </p:nvPr>
        </p:nvGraphicFramePr>
        <p:xfrm>
          <a:off x="1016540" y="1025052"/>
          <a:ext cx="4839511" cy="17570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83610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smtClean="0"/>
              <a:t>Učí lepšie ten,kto dáva lepšie známky?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803516" y="1050587"/>
            <a:ext cx="2859932" cy="3832563"/>
          </a:xfrm>
        </p:spPr>
        <p:txBody>
          <a:bodyPr>
            <a:normAutofit/>
          </a:bodyPr>
          <a:lstStyle/>
          <a:p>
            <a:r>
              <a:rPr lang="sk-SK" b="1" smtClean="0"/>
              <a:t>Požiadavky  učiteľa </a:t>
            </a:r>
            <a:r>
              <a:rPr lang="sk-SK" b="1"/>
              <a:t>2</a:t>
            </a:r>
            <a:r>
              <a:rPr lang="sk-SK" b="1" smtClean="0"/>
              <a:t>:</a:t>
            </a:r>
          </a:p>
          <a:p>
            <a:r>
              <a:rPr lang="sk-SK" smtClean="0"/>
              <a:t>Študent </a:t>
            </a:r>
            <a:r>
              <a:rPr lang="sk-SK"/>
              <a:t>si pamätá definície základných pojmov a vzťahy medzi nimi. Študent </a:t>
            </a:r>
            <a:r>
              <a:rPr lang="sk-SK" smtClean="0"/>
              <a:t>rozumie </a:t>
            </a:r>
            <a:r>
              <a:rPr lang="sk-SK"/>
              <a:t>postupom</a:t>
            </a:r>
            <a:r>
              <a:rPr lang="en-US"/>
              <a:t> </a:t>
            </a:r>
            <a:r>
              <a:rPr lang="sk-SK" smtClean="0"/>
              <a:t>riešenia matematických úloh</a:t>
            </a:r>
            <a:r>
              <a:rPr lang="sk-SK"/>
              <a:t>. </a:t>
            </a:r>
            <a:endParaRPr lang="sk-SK" smtClean="0"/>
          </a:p>
          <a:p>
            <a:endParaRPr lang="sk-SK"/>
          </a:p>
          <a:p>
            <a:r>
              <a:rPr lang="sk-SK" b="1" smtClean="0"/>
              <a:t>Požiadavky učiteľa 1:</a:t>
            </a:r>
          </a:p>
          <a:p>
            <a:r>
              <a:rPr lang="sk-SK"/>
              <a:t>Študent </a:t>
            </a:r>
            <a:r>
              <a:rPr lang="sk-SK" smtClean="0"/>
              <a:t>dokáže samostne vytvárať modely, riešiť  sformulované matematické úlohy a interpretovať získané riešenia.</a:t>
            </a:r>
            <a:endParaRPr lang="sk-SK"/>
          </a:p>
        </p:txBody>
      </p:sp>
      <p:graphicFrame>
        <p:nvGraphicFramePr>
          <p:cNvPr id="8" name="Graf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3121348"/>
              </p:ext>
            </p:extLst>
          </p:nvPr>
        </p:nvGraphicFramePr>
        <p:xfrm>
          <a:off x="252921" y="1287699"/>
          <a:ext cx="3463046" cy="31578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71511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Ako zvýšiť úspešnosť štúdia?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133350" y="983268"/>
            <a:ext cx="6661150" cy="417635"/>
          </a:xfrm>
        </p:spPr>
        <p:txBody>
          <a:bodyPr>
            <a:noAutofit/>
          </a:bodyPr>
          <a:lstStyle/>
          <a:p>
            <a:pPr algn="ctr"/>
            <a:r>
              <a:rPr lang="sk-SK" sz="3200" b="1" smtClean="0"/>
              <a:t>Úvodné sústredenia pre prvákov</a:t>
            </a:r>
            <a:endParaRPr lang="sk-SK" sz="3200" b="1"/>
          </a:p>
        </p:txBody>
      </p:sp>
      <p:pic>
        <p:nvPicPr>
          <p:cNvPr id="6" name="Obrázo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215" y="1488824"/>
            <a:ext cx="3274431" cy="1643679"/>
          </a:xfrm>
          <a:prstGeom prst="rect">
            <a:avLst/>
          </a:prstGeom>
        </p:spPr>
      </p:pic>
      <p:pic>
        <p:nvPicPr>
          <p:cNvPr id="8" name="Obrázo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215" y="3201867"/>
            <a:ext cx="3274431" cy="1769450"/>
          </a:xfrm>
          <a:prstGeom prst="rect">
            <a:avLst/>
          </a:prstGeom>
        </p:spPr>
      </p:pic>
      <p:pic>
        <p:nvPicPr>
          <p:cNvPr id="9" name="Obrázo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021" y="1670546"/>
            <a:ext cx="2990259" cy="295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663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51239" y="134637"/>
            <a:ext cx="4936638" cy="779764"/>
          </a:xfrm>
        </p:spPr>
        <p:txBody>
          <a:bodyPr>
            <a:normAutofit/>
          </a:bodyPr>
          <a:lstStyle/>
          <a:p>
            <a:r>
              <a:rPr lang="sk-SK" sz="2800" b="1" smtClean="0">
                <a:solidFill>
                  <a:schemeClr val="bg1"/>
                </a:solidFill>
              </a:rPr>
              <a:t>Absolventi učiteľského štúdia</a:t>
            </a:r>
            <a:endParaRPr lang="sk-SK" sz="2800" b="1">
              <a:solidFill>
                <a:schemeClr val="bg1"/>
              </a:solidFill>
            </a:endParaRPr>
          </a:p>
        </p:txBody>
      </p:sp>
      <p:graphicFrame>
        <p:nvGraphicFramePr>
          <p:cNvPr id="33" name="Graf 3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5503601"/>
              </p:ext>
            </p:extLst>
          </p:nvPr>
        </p:nvGraphicFramePr>
        <p:xfrm>
          <a:off x="302929" y="1868069"/>
          <a:ext cx="6299525" cy="26804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35" name="Skupina 34"/>
          <p:cNvGrpSpPr/>
          <p:nvPr/>
        </p:nvGrpSpPr>
        <p:grpSpPr>
          <a:xfrm>
            <a:off x="107504" y="1028761"/>
            <a:ext cx="1728192" cy="1896552"/>
            <a:chOff x="107504" y="3117736"/>
            <a:chExt cx="1728192" cy="1535400"/>
          </a:xfrm>
        </p:grpSpPr>
        <p:sp>
          <p:nvSpPr>
            <p:cNvPr id="36" name="Ovál 35"/>
            <p:cNvSpPr/>
            <p:nvPr/>
          </p:nvSpPr>
          <p:spPr>
            <a:xfrm>
              <a:off x="107504" y="3117736"/>
              <a:ext cx="1728192" cy="576064"/>
            </a:xfrm>
            <a:prstGeom prst="ellipse">
              <a:avLst/>
            </a:prstGeom>
            <a:solidFill>
              <a:schemeClr val="bg1"/>
            </a:solidFill>
            <a:ln w="508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k-SK"/>
            </a:p>
          </p:txBody>
        </p:sp>
        <p:sp>
          <p:nvSpPr>
            <p:cNvPr id="37" name="BlokTextu 36"/>
            <p:cNvSpPr txBox="1"/>
            <p:nvPr/>
          </p:nvSpPr>
          <p:spPr>
            <a:xfrm>
              <a:off x="253434" y="3155416"/>
              <a:ext cx="143633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smtClean="0"/>
                <a:t> </a:t>
              </a:r>
              <a:r>
                <a:rPr lang="sk-SK" sz="1600" smtClean="0"/>
                <a:t>k</a:t>
              </a:r>
              <a:r>
                <a:rPr lang="en-US" sz="1600" smtClean="0"/>
                <a:t>ombin</a:t>
              </a:r>
              <a:r>
                <a:rPr lang="sk-SK" sz="1600" smtClean="0"/>
                <a:t>ácie</a:t>
              </a:r>
              <a:r>
                <a:rPr lang="en-US" sz="1600" smtClean="0"/>
                <a:t>: BCh,FCh,MF</a:t>
              </a:r>
              <a:endParaRPr lang="sk-SK" sz="1600"/>
            </a:p>
          </p:txBody>
        </p:sp>
        <p:sp>
          <p:nvSpPr>
            <p:cNvPr id="38" name="Voľná forma 37"/>
            <p:cNvSpPr/>
            <p:nvPr/>
          </p:nvSpPr>
          <p:spPr>
            <a:xfrm>
              <a:off x="906330" y="3695193"/>
              <a:ext cx="426229" cy="957943"/>
            </a:xfrm>
            <a:custGeom>
              <a:avLst/>
              <a:gdLst>
                <a:gd name="connsiteX0" fmla="*/ 25635 w 426229"/>
                <a:gd name="connsiteY0" fmla="*/ 0 h 957943"/>
                <a:gd name="connsiteX1" fmla="*/ 43052 w 426229"/>
                <a:gd name="connsiteY1" fmla="*/ 566057 h 957943"/>
                <a:gd name="connsiteX2" fmla="*/ 426229 w 426229"/>
                <a:gd name="connsiteY2" fmla="*/ 957943 h 957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6229" h="957943">
                  <a:moveTo>
                    <a:pt x="25635" y="0"/>
                  </a:moveTo>
                  <a:cubicBezTo>
                    <a:pt x="960" y="203200"/>
                    <a:pt x="-23714" y="406400"/>
                    <a:pt x="43052" y="566057"/>
                  </a:cubicBezTo>
                  <a:cubicBezTo>
                    <a:pt x="109818" y="725714"/>
                    <a:pt x="268023" y="841828"/>
                    <a:pt x="426229" y="957943"/>
                  </a:cubicBezTo>
                </a:path>
              </a:pathLst>
            </a:custGeom>
            <a:noFill/>
            <a:ln w="50800">
              <a:solidFill>
                <a:srgbClr val="FF0000"/>
              </a:solidFill>
              <a:tailEnd type="stealth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k-SK"/>
            </a:p>
          </p:txBody>
        </p:sp>
      </p:grpSp>
      <p:grpSp>
        <p:nvGrpSpPr>
          <p:cNvPr id="39" name="Skupina 38"/>
          <p:cNvGrpSpPr/>
          <p:nvPr/>
        </p:nvGrpSpPr>
        <p:grpSpPr>
          <a:xfrm>
            <a:off x="1155418" y="1690448"/>
            <a:ext cx="1296144" cy="955268"/>
            <a:chOff x="1691680" y="2257708"/>
            <a:chExt cx="1296144" cy="955268"/>
          </a:xfrm>
        </p:grpSpPr>
        <p:sp>
          <p:nvSpPr>
            <p:cNvPr id="40" name="Ovál 39"/>
            <p:cNvSpPr/>
            <p:nvPr/>
          </p:nvSpPr>
          <p:spPr>
            <a:xfrm>
              <a:off x="1691680" y="2257708"/>
              <a:ext cx="1296144" cy="338554"/>
            </a:xfrm>
            <a:prstGeom prst="ellipse">
              <a:avLst/>
            </a:prstGeom>
            <a:solidFill>
              <a:schemeClr val="bg1"/>
            </a:solidFill>
            <a:ln w="508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k-SK"/>
            </a:p>
          </p:txBody>
        </p:sp>
        <p:sp>
          <p:nvSpPr>
            <p:cNvPr id="41" name="BlokTextu 40"/>
            <p:cNvSpPr txBox="1"/>
            <p:nvPr/>
          </p:nvSpPr>
          <p:spPr>
            <a:xfrm>
              <a:off x="1782598" y="2257708"/>
              <a:ext cx="10612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smtClean="0"/>
                <a:t> plus MCh</a:t>
              </a:r>
              <a:endParaRPr lang="sk-SK" sz="1600"/>
            </a:p>
          </p:txBody>
        </p:sp>
        <p:sp>
          <p:nvSpPr>
            <p:cNvPr id="42" name="Voľná forma 41"/>
            <p:cNvSpPr/>
            <p:nvPr/>
          </p:nvSpPr>
          <p:spPr>
            <a:xfrm flipH="1">
              <a:off x="2195737" y="2597655"/>
              <a:ext cx="150754" cy="615321"/>
            </a:xfrm>
            <a:custGeom>
              <a:avLst/>
              <a:gdLst>
                <a:gd name="connsiteX0" fmla="*/ 25635 w 426229"/>
                <a:gd name="connsiteY0" fmla="*/ 0 h 957943"/>
                <a:gd name="connsiteX1" fmla="*/ 43052 w 426229"/>
                <a:gd name="connsiteY1" fmla="*/ 566057 h 957943"/>
                <a:gd name="connsiteX2" fmla="*/ 426229 w 426229"/>
                <a:gd name="connsiteY2" fmla="*/ 957943 h 957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6229" h="957943">
                  <a:moveTo>
                    <a:pt x="25635" y="0"/>
                  </a:moveTo>
                  <a:cubicBezTo>
                    <a:pt x="960" y="203200"/>
                    <a:pt x="-23714" y="406400"/>
                    <a:pt x="43052" y="566057"/>
                  </a:cubicBezTo>
                  <a:cubicBezTo>
                    <a:pt x="109818" y="725714"/>
                    <a:pt x="268023" y="841828"/>
                    <a:pt x="426229" y="957943"/>
                  </a:cubicBezTo>
                </a:path>
              </a:pathLst>
            </a:custGeom>
            <a:noFill/>
            <a:ln w="50800">
              <a:solidFill>
                <a:srgbClr val="FF0000"/>
              </a:solidFill>
              <a:tailEnd type="stealth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k-SK"/>
            </a:p>
          </p:txBody>
        </p:sp>
      </p:grpSp>
      <p:grpSp>
        <p:nvGrpSpPr>
          <p:cNvPr id="43" name="Skupina 42"/>
          <p:cNvGrpSpPr/>
          <p:nvPr/>
        </p:nvGrpSpPr>
        <p:grpSpPr>
          <a:xfrm>
            <a:off x="2166057" y="1970045"/>
            <a:ext cx="1296144" cy="955268"/>
            <a:chOff x="3059832" y="2636912"/>
            <a:chExt cx="1296144" cy="955268"/>
          </a:xfrm>
        </p:grpSpPr>
        <p:sp>
          <p:nvSpPr>
            <p:cNvPr id="44" name="Ovál 43"/>
            <p:cNvSpPr/>
            <p:nvPr/>
          </p:nvSpPr>
          <p:spPr>
            <a:xfrm>
              <a:off x="3059832" y="2636912"/>
              <a:ext cx="1296144" cy="338554"/>
            </a:xfrm>
            <a:prstGeom prst="ellipse">
              <a:avLst/>
            </a:prstGeom>
            <a:solidFill>
              <a:schemeClr val="bg1"/>
            </a:solidFill>
            <a:ln w="508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k-SK"/>
            </a:p>
          </p:txBody>
        </p:sp>
        <p:sp>
          <p:nvSpPr>
            <p:cNvPr id="45" name="BlokTextu 44"/>
            <p:cNvSpPr txBox="1"/>
            <p:nvPr/>
          </p:nvSpPr>
          <p:spPr>
            <a:xfrm>
              <a:off x="3150750" y="2636912"/>
              <a:ext cx="10612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smtClean="0"/>
                <a:t> plus MB</a:t>
              </a:r>
              <a:endParaRPr lang="sk-SK" sz="1600"/>
            </a:p>
          </p:txBody>
        </p:sp>
        <p:sp>
          <p:nvSpPr>
            <p:cNvPr id="46" name="Voľná forma 45"/>
            <p:cNvSpPr/>
            <p:nvPr/>
          </p:nvSpPr>
          <p:spPr>
            <a:xfrm flipH="1">
              <a:off x="3563889" y="2976859"/>
              <a:ext cx="150754" cy="615321"/>
            </a:xfrm>
            <a:custGeom>
              <a:avLst/>
              <a:gdLst>
                <a:gd name="connsiteX0" fmla="*/ 25635 w 426229"/>
                <a:gd name="connsiteY0" fmla="*/ 0 h 957943"/>
                <a:gd name="connsiteX1" fmla="*/ 43052 w 426229"/>
                <a:gd name="connsiteY1" fmla="*/ 566057 h 957943"/>
                <a:gd name="connsiteX2" fmla="*/ 426229 w 426229"/>
                <a:gd name="connsiteY2" fmla="*/ 957943 h 957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6229" h="957943">
                  <a:moveTo>
                    <a:pt x="25635" y="0"/>
                  </a:moveTo>
                  <a:cubicBezTo>
                    <a:pt x="960" y="203200"/>
                    <a:pt x="-23714" y="406400"/>
                    <a:pt x="43052" y="566057"/>
                  </a:cubicBezTo>
                  <a:cubicBezTo>
                    <a:pt x="109818" y="725714"/>
                    <a:pt x="268023" y="841828"/>
                    <a:pt x="426229" y="957943"/>
                  </a:cubicBezTo>
                </a:path>
              </a:pathLst>
            </a:custGeom>
            <a:noFill/>
            <a:ln w="50800">
              <a:solidFill>
                <a:srgbClr val="FF0000"/>
              </a:solidFill>
              <a:tailEnd type="stealth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k-SK"/>
            </a:p>
          </p:txBody>
        </p:sp>
      </p:grpSp>
      <p:grpSp>
        <p:nvGrpSpPr>
          <p:cNvPr id="47" name="Skupina 46"/>
          <p:cNvGrpSpPr/>
          <p:nvPr/>
        </p:nvGrpSpPr>
        <p:grpSpPr>
          <a:xfrm>
            <a:off x="3076602" y="2119324"/>
            <a:ext cx="1035731" cy="955268"/>
            <a:chOff x="4112333" y="2905315"/>
            <a:chExt cx="1035731" cy="955268"/>
          </a:xfrm>
        </p:grpSpPr>
        <p:sp>
          <p:nvSpPr>
            <p:cNvPr id="48" name="Ovál 47"/>
            <p:cNvSpPr/>
            <p:nvPr/>
          </p:nvSpPr>
          <p:spPr>
            <a:xfrm>
              <a:off x="4112333" y="2905315"/>
              <a:ext cx="955014" cy="338554"/>
            </a:xfrm>
            <a:prstGeom prst="ellipse">
              <a:avLst/>
            </a:prstGeom>
            <a:solidFill>
              <a:schemeClr val="bg1"/>
            </a:solidFill>
            <a:ln w="508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k-SK"/>
            </a:p>
          </p:txBody>
        </p:sp>
        <p:sp>
          <p:nvSpPr>
            <p:cNvPr id="49" name="BlokTextu 48"/>
            <p:cNvSpPr txBox="1"/>
            <p:nvPr/>
          </p:nvSpPr>
          <p:spPr>
            <a:xfrm>
              <a:off x="4148661" y="2905315"/>
              <a:ext cx="99940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smtClean="0"/>
                <a:t> plus MI</a:t>
              </a:r>
              <a:endParaRPr lang="sk-SK" sz="1600"/>
            </a:p>
          </p:txBody>
        </p:sp>
        <p:sp>
          <p:nvSpPr>
            <p:cNvPr id="50" name="Voľná forma 49"/>
            <p:cNvSpPr/>
            <p:nvPr/>
          </p:nvSpPr>
          <p:spPr>
            <a:xfrm flipH="1">
              <a:off x="4481083" y="3245262"/>
              <a:ext cx="150754" cy="615321"/>
            </a:xfrm>
            <a:custGeom>
              <a:avLst/>
              <a:gdLst>
                <a:gd name="connsiteX0" fmla="*/ 25635 w 426229"/>
                <a:gd name="connsiteY0" fmla="*/ 0 h 957943"/>
                <a:gd name="connsiteX1" fmla="*/ 43052 w 426229"/>
                <a:gd name="connsiteY1" fmla="*/ 566057 h 957943"/>
                <a:gd name="connsiteX2" fmla="*/ 426229 w 426229"/>
                <a:gd name="connsiteY2" fmla="*/ 957943 h 957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6229" h="957943">
                  <a:moveTo>
                    <a:pt x="25635" y="0"/>
                  </a:moveTo>
                  <a:cubicBezTo>
                    <a:pt x="960" y="203200"/>
                    <a:pt x="-23714" y="406400"/>
                    <a:pt x="43052" y="566057"/>
                  </a:cubicBezTo>
                  <a:cubicBezTo>
                    <a:pt x="109818" y="725714"/>
                    <a:pt x="268023" y="841828"/>
                    <a:pt x="426229" y="957943"/>
                  </a:cubicBezTo>
                </a:path>
              </a:pathLst>
            </a:custGeom>
            <a:noFill/>
            <a:ln w="50800">
              <a:solidFill>
                <a:srgbClr val="FF0000"/>
              </a:solidFill>
              <a:tailEnd type="stealth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k-SK"/>
            </a:p>
          </p:txBody>
        </p:sp>
      </p:grpSp>
      <p:grpSp>
        <p:nvGrpSpPr>
          <p:cNvPr id="51" name="Skupina 50"/>
          <p:cNvGrpSpPr/>
          <p:nvPr/>
        </p:nvGrpSpPr>
        <p:grpSpPr>
          <a:xfrm>
            <a:off x="3568235" y="1589650"/>
            <a:ext cx="1656184" cy="844468"/>
            <a:chOff x="5148064" y="2060848"/>
            <a:chExt cx="1656184" cy="844468"/>
          </a:xfrm>
        </p:grpSpPr>
        <p:sp>
          <p:nvSpPr>
            <p:cNvPr id="52" name="Ovál 51"/>
            <p:cNvSpPr/>
            <p:nvPr/>
          </p:nvSpPr>
          <p:spPr>
            <a:xfrm>
              <a:off x="5148064" y="2060848"/>
              <a:ext cx="1656184" cy="338554"/>
            </a:xfrm>
            <a:prstGeom prst="ellipse">
              <a:avLst/>
            </a:prstGeom>
            <a:solidFill>
              <a:schemeClr val="bg1"/>
            </a:solidFill>
            <a:ln w="508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k-SK"/>
            </a:p>
          </p:txBody>
        </p:sp>
        <p:sp>
          <p:nvSpPr>
            <p:cNvPr id="53" name="BlokTextu 52"/>
            <p:cNvSpPr txBox="1"/>
            <p:nvPr/>
          </p:nvSpPr>
          <p:spPr>
            <a:xfrm>
              <a:off x="5224419" y="2067867"/>
              <a:ext cx="156526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smtClean="0"/>
                <a:t> plus Geogra</a:t>
              </a:r>
              <a:r>
                <a:rPr lang="sk-SK" sz="1600" smtClean="0"/>
                <a:t>fia</a:t>
              </a:r>
              <a:endParaRPr lang="sk-SK" sz="1600"/>
            </a:p>
          </p:txBody>
        </p:sp>
        <p:sp>
          <p:nvSpPr>
            <p:cNvPr id="54" name="Voľná forma 53"/>
            <p:cNvSpPr/>
            <p:nvPr/>
          </p:nvSpPr>
          <p:spPr>
            <a:xfrm>
              <a:off x="6162914" y="2400796"/>
              <a:ext cx="497317" cy="504520"/>
            </a:xfrm>
            <a:custGeom>
              <a:avLst/>
              <a:gdLst>
                <a:gd name="connsiteX0" fmla="*/ 25635 w 426229"/>
                <a:gd name="connsiteY0" fmla="*/ 0 h 957943"/>
                <a:gd name="connsiteX1" fmla="*/ 43052 w 426229"/>
                <a:gd name="connsiteY1" fmla="*/ 566057 h 957943"/>
                <a:gd name="connsiteX2" fmla="*/ 426229 w 426229"/>
                <a:gd name="connsiteY2" fmla="*/ 957943 h 957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6229" h="957943">
                  <a:moveTo>
                    <a:pt x="25635" y="0"/>
                  </a:moveTo>
                  <a:cubicBezTo>
                    <a:pt x="960" y="203200"/>
                    <a:pt x="-23714" y="406400"/>
                    <a:pt x="43052" y="566057"/>
                  </a:cubicBezTo>
                  <a:cubicBezTo>
                    <a:pt x="109818" y="725714"/>
                    <a:pt x="268023" y="841828"/>
                    <a:pt x="426229" y="957943"/>
                  </a:cubicBezTo>
                </a:path>
              </a:pathLst>
            </a:custGeom>
            <a:noFill/>
            <a:ln w="50800">
              <a:solidFill>
                <a:srgbClr val="FF0000"/>
              </a:solidFill>
              <a:tailEnd type="stealth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k-SK"/>
            </a:p>
          </p:txBody>
        </p:sp>
      </p:grpSp>
      <p:grpSp>
        <p:nvGrpSpPr>
          <p:cNvPr id="55" name="Skupina 54"/>
          <p:cNvGrpSpPr/>
          <p:nvPr/>
        </p:nvGrpSpPr>
        <p:grpSpPr>
          <a:xfrm>
            <a:off x="5080402" y="1061553"/>
            <a:ext cx="1512903" cy="1367247"/>
            <a:chOff x="6732240" y="649353"/>
            <a:chExt cx="1859705" cy="2154808"/>
          </a:xfrm>
        </p:grpSpPr>
        <p:sp>
          <p:nvSpPr>
            <p:cNvPr id="56" name="BlokTextu 55"/>
            <p:cNvSpPr txBox="1"/>
            <p:nvPr/>
          </p:nvSpPr>
          <p:spPr>
            <a:xfrm>
              <a:off x="6880084" y="649353"/>
              <a:ext cx="1466777" cy="921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k-SK" sz="1600" smtClean="0"/>
                <a:t>kombinácie s FF</a:t>
              </a:r>
              <a:endParaRPr lang="sk-SK" sz="1600"/>
            </a:p>
          </p:txBody>
        </p:sp>
        <p:sp>
          <p:nvSpPr>
            <p:cNvPr id="57" name="Ovál 56"/>
            <p:cNvSpPr/>
            <p:nvPr/>
          </p:nvSpPr>
          <p:spPr>
            <a:xfrm>
              <a:off x="6732240" y="671025"/>
              <a:ext cx="1859705" cy="800010"/>
            </a:xfrm>
            <a:prstGeom prst="ellipse">
              <a:avLst/>
            </a:prstGeom>
            <a:noFill/>
            <a:ln w="508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k-SK"/>
            </a:p>
          </p:txBody>
        </p:sp>
        <p:sp>
          <p:nvSpPr>
            <p:cNvPr id="58" name="Voľná forma 57"/>
            <p:cNvSpPr/>
            <p:nvPr/>
          </p:nvSpPr>
          <p:spPr>
            <a:xfrm>
              <a:off x="7603074" y="1492706"/>
              <a:ext cx="426229" cy="1311455"/>
            </a:xfrm>
            <a:custGeom>
              <a:avLst/>
              <a:gdLst>
                <a:gd name="connsiteX0" fmla="*/ 25635 w 426229"/>
                <a:gd name="connsiteY0" fmla="*/ 0 h 957943"/>
                <a:gd name="connsiteX1" fmla="*/ 43052 w 426229"/>
                <a:gd name="connsiteY1" fmla="*/ 566057 h 957943"/>
                <a:gd name="connsiteX2" fmla="*/ 426229 w 426229"/>
                <a:gd name="connsiteY2" fmla="*/ 957943 h 957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6229" h="957943">
                  <a:moveTo>
                    <a:pt x="25635" y="0"/>
                  </a:moveTo>
                  <a:cubicBezTo>
                    <a:pt x="960" y="203200"/>
                    <a:pt x="-23714" y="406400"/>
                    <a:pt x="43052" y="566057"/>
                  </a:cubicBezTo>
                  <a:cubicBezTo>
                    <a:pt x="109818" y="725714"/>
                    <a:pt x="268023" y="841828"/>
                    <a:pt x="426229" y="957943"/>
                  </a:cubicBezTo>
                </a:path>
              </a:pathLst>
            </a:custGeom>
            <a:noFill/>
            <a:ln w="50800">
              <a:solidFill>
                <a:srgbClr val="FF0000"/>
              </a:solidFill>
              <a:tailEnd type="stealth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k-SK"/>
            </a:p>
          </p:txBody>
        </p:sp>
      </p:grpSp>
    </p:spTree>
    <p:extLst>
      <p:ext uri="{BB962C8B-B14F-4D97-AF65-F5344CB8AC3E}">
        <p14:creationId xmlns:p14="http://schemas.microsoft.com/office/powerpoint/2010/main" val="842275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b="1" smtClean="0"/>
              <a:t>Bakalársky stupeň: </a:t>
            </a:r>
            <a:r>
              <a:rPr lang="sk-SK" smtClean="0"/>
              <a:t>28 programov, z toho  9 jednoodborových a 19 medziodborových</a:t>
            </a:r>
          </a:p>
          <a:p>
            <a:endParaRPr lang="sk-SK" smtClean="0"/>
          </a:p>
          <a:p>
            <a:r>
              <a:rPr lang="sk-SK" b="1" smtClean="0"/>
              <a:t>Magisterský </a:t>
            </a:r>
            <a:r>
              <a:rPr lang="sk-SK" b="1"/>
              <a:t>stupeň:</a:t>
            </a:r>
            <a:r>
              <a:rPr lang="sk-SK"/>
              <a:t> </a:t>
            </a:r>
            <a:r>
              <a:rPr lang="sk-SK" smtClean="0"/>
              <a:t>25, </a:t>
            </a:r>
            <a:r>
              <a:rPr lang="sk-SK"/>
              <a:t>z toho  </a:t>
            </a:r>
            <a:r>
              <a:rPr lang="sk-SK" smtClean="0"/>
              <a:t>19 </a:t>
            </a:r>
            <a:r>
              <a:rPr lang="sk-SK"/>
              <a:t>jednoodborových a 6 predmetových špecializácií učiteľstva akademických </a:t>
            </a:r>
            <a:r>
              <a:rPr lang="sk-SK" smtClean="0"/>
              <a:t>predmetov</a:t>
            </a:r>
            <a:endParaRPr lang="en-US" smtClean="0"/>
          </a:p>
          <a:p>
            <a:endParaRPr lang="en-US"/>
          </a:p>
          <a:p>
            <a:r>
              <a:rPr lang="sk-SK" b="1" smtClean="0"/>
              <a:t>Ministerstv</a:t>
            </a:r>
            <a:r>
              <a:rPr lang="en-US" b="1" smtClean="0"/>
              <a:t>o</a:t>
            </a:r>
            <a:r>
              <a:rPr lang="sk-SK" b="1" smtClean="0"/>
              <a:t> </a:t>
            </a:r>
            <a:r>
              <a:rPr lang="sk-SK" b="1"/>
              <a:t>školstva, vedy, výskumu a športu </a:t>
            </a:r>
            <a:r>
              <a:rPr lang="sk-SK" b="1" smtClean="0"/>
              <a:t>SR:</a:t>
            </a:r>
          </a:p>
          <a:p>
            <a:r>
              <a:rPr lang="sk-SK" smtClean="0"/>
              <a:t>Návrh </a:t>
            </a:r>
            <a:r>
              <a:rPr lang="sk-SK"/>
              <a:t>štruktúry novej  sústavy študijných odborov – zaradenie navrhovaných študijných odborov do oblastí výskumu </a:t>
            </a:r>
            <a:endParaRPr lang="sk-SK" smtClean="0"/>
          </a:p>
          <a:p>
            <a:r>
              <a:rPr lang="sk-SK" b="1" smtClean="0"/>
              <a:t>Pripomienky UPJŠ:</a:t>
            </a:r>
          </a:p>
          <a:p>
            <a:pPr marL="285750" indent="-285750">
              <a:buFontTx/>
              <a:buChar char="-"/>
            </a:pPr>
            <a:r>
              <a:rPr lang="sk-SK" smtClean="0"/>
              <a:t>návrh nezohľadňuje nové multidisciplinárne odbory</a:t>
            </a:r>
          </a:p>
          <a:p>
            <a:pPr marL="285750" indent="-285750">
              <a:buFontTx/>
              <a:buChar char="-"/>
            </a:pPr>
            <a:r>
              <a:rPr lang="sk-SK" smtClean="0"/>
              <a:t>žiada</a:t>
            </a:r>
            <a:r>
              <a:rPr lang="en-US" smtClean="0"/>
              <a:t>li sme</a:t>
            </a:r>
            <a:r>
              <a:rPr lang="sk-SK" smtClean="0"/>
              <a:t> zaradiť  Teórie vyučovania matematiky, fyziky a informatiky pod príslušné vedné odbory (odborné argumenty)</a:t>
            </a:r>
            <a:endParaRPr lang="sk-SK"/>
          </a:p>
        </p:txBody>
      </p:sp>
      <p:sp>
        <p:nvSpPr>
          <p:cNvPr id="4" name="Nadpis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k-SK" sz="2800" smtClean="0">
                <a:solidFill>
                  <a:schemeClr val="bg1"/>
                </a:solidFill>
                <a:latin typeface="+mn-lt"/>
              </a:rPr>
              <a:t>Akreditované študijné programy</a:t>
            </a:r>
            <a:endParaRPr lang="sk-SK" sz="280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19875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af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3481515"/>
              </p:ext>
            </p:extLst>
          </p:nvPr>
        </p:nvGraphicFramePr>
        <p:xfrm>
          <a:off x="757597" y="1395662"/>
          <a:ext cx="5711955" cy="31257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Nadpis 1"/>
          <p:cNvSpPr txBox="1">
            <a:spLocks/>
          </p:cNvSpPr>
          <p:nvPr/>
        </p:nvSpPr>
        <p:spPr>
          <a:xfrm>
            <a:off x="1739423" y="134637"/>
            <a:ext cx="5048454" cy="7797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k-SK" sz="2800" b="1" smtClean="0">
                <a:solidFill>
                  <a:schemeClr val="bg1"/>
                </a:solidFill>
              </a:rPr>
              <a:t>Absolventi učiteľského štúdia M a I</a:t>
            </a:r>
            <a:endParaRPr lang="sk-SK" sz="28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497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smtClean="0"/>
              <a:t>Študentská vedecká a odborná činnosť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k-SK" b="1" smtClean="0"/>
              <a:t>Študentská vedecká konferencia PF UPJŠ:</a:t>
            </a:r>
          </a:p>
          <a:p>
            <a:r>
              <a:rPr lang="sk-SK" smtClean="0"/>
              <a:t>16 sekcií, 108 príspevkov, Programátorská súťaž, IHRA</a:t>
            </a:r>
          </a:p>
          <a:p>
            <a:endParaRPr lang="sk-SK" smtClean="0"/>
          </a:p>
          <a:p>
            <a:r>
              <a:rPr lang="sk-SK" b="1" smtClean="0"/>
              <a:t>ČS ŠVOČ v matematike a informatike (Košice):</a:t>
            </a:r>
          </a:p>
          <a:p>
            <a:r>
              <a:rPr lang="sk-SK" smtClean="0"/>
              <a:t>12 reprezentantov</a:t>
            </a:r>
          </a:p>
          <a:p>
            <a:r>
              <a:rPr lang="sk-SK" smtClean="0"/>
              <a:t>3 druhé miesta (</a:t>
            </a:r>
            <a:r>
              <a:rPr lang="sk-SK"/>
              <a:t>Dávid </a:t>
            </a:r>
            <a:r>
              <a:rPr lang="sk-SK" smtClean="0"/>
              <a:t>Uhrík, </a:t>
            </a:r>
            <a:r>
              <a:rPr lang="sk-SK"/>
              <a:t>Antónia </a:t>
            </a:r>
            <a:r>
              <a:rPr lang="sk-SK" smtClean="0"/>
              <a:t>Matisová, </a:t>
            </a:r>
            <a:r>
              <a:rPr lang="sk-SK"/>
              <a:t>Patrik </a:t>
            </a:r>
            <a:r>
              <a:rPr lang="sk-SK" smtClean="0"/>
              <a:t>Pekarčík)</a:t>
            </a:r>
          </a:p>
          <a:p>
            <a:r>
              <a:rPr lang="sk-SK" smtClean="0"/>
              <a:t>1 tretie miesto (Martin Glova),</a:t>
            </a:r>
          </a:p>
          <a:p>
            <a:r>
              <a:rPr lang="sk-SK" smtClean="0"/>
              <a:t>3 čestné uznania (K. </a:t>
            </a:r>
            <a:r>
              <a:rPr lang="sk-SK"/>
              <a:t>Čekanovej,  </a:t>
            </a:r>
            <a:r>
              <a:rPr lang="sk-SK" smtClean="0"/>
              <a:t>M. Kleinovej,  B.Klemovej)</a:t>
            </a:r>
          </a:p>
          <a:p>
            <a:r>
              <a:rPr lang="sk-SK" b="1"/>
              <a:t>ČS ŠVOČ v </a:t>
            </a:r>
            <a:r>
              <a:rPr lang="sk-SK" b="1" smtClean="0"/>
              <a:t>didaktike matematiky (Kostelec </a:t>
            </a:r>
            <a:r>
              <a:rPr lang="sk-SK" b="1"/>
              <a:t>nad černými </a:t>
            </a:r>
            <a:r>
              <a:rPr lang="sk-SK" b="1" smtClean="0"/>
              <a:t>lesy): </a:t>
            </a:r>
          </a:p>
          <a:p>
            <a:r>
              <a:rPr lang="sk-SK" smtClean="0"/>
              <a:t>3 reprezentantky,  čestné uznanie (Miroslava Mariničová)</a:t>
            </a:r>
          </a:p>
          <a:p>
            <a:r>
              <a:rPr lang="sk-SK" b="1"/>
              <a:t>ČS ŠVOČ </a:t>
            </a:r>
            <a:r>
              <a:rPr lang="sk-SK" b="1" smtClean="0"/>
              <a:t>vo </a:t>
            </a:r>
            <a:r>
              <a:rPr lang="sk-SK" b="1"/>
              <a:t>fyzike </a:t>
            </a:r>
            <a:r>
              <a:rPr lang="sk-SK" b="1" smtClean="0"/>
              <a:t>(Praha):</a:t>
            </a:r>
          </a:p>
          <a:p>
            <a:r>
              <a:rPr lang="sk-SK" smtClean="0"/>
              <a:t>4 reprezentanti, prvé miesto (Jaroslav Merc), 3. miesto (M</a:t>
            </a:r>
            <a:r>
              <a:rPr lang="en-US" smtClean="0"/>
              <a:t>.</a:t>
            </a:r>
            <a:r>
              <a:rPr lang="sk-SK" smtClean="0"/>
              <a:t> Hennel)</a:t>
            </a:r>
            <a:endParaRPr lang="en-US" smtClean="0"/>
          </a:p>
          <a:p>
            <a:endParaRPr lang="en-US" b="1" smtClean="0"/>
          </a:p>
          <a:p>
            <a:r>
              <a:rPr lang="sk-SK" b="1" smtClean="0"/>
              <a:t>Anketa: </a:t>
            </a:r>
            <a:r>
              <a:rPr lang="en-US" smtClean="0"/>
              <a:t>Ko</a:t>
            </a:r>
            <a:r>
              <a:rPr lang="sk-SK" smtClean="0"/>
              <a:t>ľko vedeckých článkov vzniklo na základe bakalárskych a diplomových prác z posledných piatich rokov? </a:t>
            </a:r>
            <a:r>
              <a:rPr lang="en-US" b="1" smtClean="0"/>
              <a:t>&gt;85</a:t>
            </a:r>
            <a:endParaRPr lang="sk-SK" b="1"/>
          </a:p>
          <a:p>
            <a:endParaRPr lang="sk-SK"/>
          </a:p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621635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/>
              <a:t>Š</a:t>
            </a:r>
            <a:r>
              <a:rPr lang="sk-SK" smtClean="0"/>
              <a:t>tatistika </a:t>
            </a:r>
            <a:r>
              <a:rPr lang="sk-SK"/>
              <a:t>a objektívnosť </a:t>
            </a:r>
            <a:r>
              <a:rPr lang="sk-SK" smtClean="0"/>
              <a:t> hodnotenia </a:t>
            </a:r>
            <a:r>
              <a:rPr lang="sk-SK"/>
              <a:t>študijných </a:t>
            </a:r>
            <a:r>
              <a:rPr lang="sk-SK" smtClean="0"/>
              <a:t>jednotiek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133350" y="3307404"/>
            <a:ext cx="6661150" cy="1692613"/>
          </a:xfrm>
        </p:spPr>
        <p:txBody>
          <a:bodyPr>
            <a:normAutofit fontScale="70000" lnSpcReduction="20000"/>
          </a:bodyPr>
          <a:lstStyle/>
          <a:p>
            <a:r>
              <a:rPr lang="sk-SK" sz="2300" smtClean="0">
                <a:cs typeface="Arial" panose="020B0604020202020204" pitchFamily="34" charset="0"/>
              </a:rPr>
              <a:t>AIS2 poskytuje rôzne </a:t>
            </a:r>
            <a:r>
              <a:rPr lang="sk-SK" sz="2300" b="1" smtClean="0">
                <a:cs typeface="Arial" panose="020B0604020202020204" pitchFamily="34" charset="0"/>
              </a:rPr>
              <a:t>štatistické nástroje</a:t>
            </a:r>
            <a:r>
              <a:rPr lang="sk-SK" sz="2300" smtClean="0">
                <a:cs typeface="Arial" panose="020B0604020202020204" pitchFamily="34" charset="0"/>
              </a:rPr>
              <a:t>, ale pri akej miere účasti sú </a:t>
            </a:r>
            <a:r>
              <a:rPr lang="sk-SK" sz="2300" b="1" smtClean="0">
                <a:cs typeface="Arial" panose="020B0604020202020204" pitchFamily="34" charset="0"/>
              </a:rPr>
              <a:t>štatistiky relevantné</a:t>
            </a:r>
            <a:r>
              <a:rPr lang="sk-SK" sz="2300" smtClean="0">
                <a:cs typeface="Arial" panose="020B0604020202020204" pitchFamily="34" charset="0"/>
              </a:rPr>
              <a:t>?</a:t>
            </a:r>
          </a:p>
          <a:p>
            <a:r>
              <a:rPr lang="en-US" sz="2300" b="1">
                <a:cs typeface="Arial" panose="020B0604020202020204" pitchFamily="34" charset="0"/>
              </a:rPr>
              <a:t>Individu</a:t>
            </a:r>
            <a:r>
              <a:rPr lang="sk-SK" sz="2300" b="1">
                <a:cs typeface="Arial" panose="020B0604020202020204" pitchFamily="34" charset="0"/>
              </a:rPr>
              <a:t>á</a:t>
            </a:r>
            <a:r>
              <a:rPr lang="en-US" sz="2300" b="1">
                <a:cs typeface="Arial" panose="020B0604020202020204" pitchFamily="34" charset="0"/>
              </a:rPr>
              <a:t>lne</a:t>
            </a:r>
            <a:r>
              <a:rPr lang="sk-SK" sz="2300" b="1">
                <a:cs typeface="Arial" panose="020B0604020202020204" pitchFamily="34" charset="0"/>
              </a:rPr>
              <a:t>  ankety, rozhovory</a:t>
            </a:r>
            <a:r>
              <a:rPr lang="sk-SK" sz="2300">
                <a:cs typeface="Arial" panose="020B0604020202020204" pitchFamily="34" charset="0"/>
              </a:rPr>
              <a:t>:  formalizované na ÚGE</a:t>
            </a:r>
            <a:r>
              <a:rPr lang="en-US" sz="2300">
                <a:cs typeface="Arial" panose="020B0604020202020204" pitchFamily="34" charset="0"/>
              </a:rPr>
              <a:t> </a:t>
            </a:r>
          </a:p>
          <a:p>
            <a:endParaRPr lang="en-US" sz="2000">
              <a:cs typeface="Arial" panose="020B0604020202020204" pitchFamily="34" charset="0"/>
            </a:endParaRPr>
          </a:p>
          <a:p>
            <a:r>
              <a:rPr lang="en-US" sz="2600" b="1" smtClean="0">
                <a:cs typeface="Arial" panose="020B0604020202020204" pitchFamily="34" charset="0"/>
              </a:rPr>
              <a:t>Ako </a:t>
            </a:r>
            <a:r>
              <a:rPr lang="sk-SK" sz="2600" b="1" smtClean="0">
                <a:cs typeface="Arial" panose="020B0604020202020204" pitchFamily="34" charset="0"/>
              </a:rPr>
              <a:t>zvýšiť zapojenie študentov do ankety?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sk-SK" sz="2200" smtClean="0">
                <a:cs typeface="Arial" panose="020B0604020202020204" pitchFamily="34" charset="0"/>
              </a:rPr>
              <a:t>motivácia (notebook ako výhra veľmi nefungoval)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sk-SK" sz="2200" smtClean="0">
                <a:cs typeface="Arial" panose="020B0604020202020204" pitchFamily="34" charset="0"/>
              </a:rPr>
              <a:t>penalizácia (známku uvidím až po zaslaní hodnotenia)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sk-SK" sz="2200" smtClean="0">
                <a:cs typeface="Arial" panose="020B0604020202020204" pitchFamily="34" charset="0"/>
              </a:rPr>
              <a:t>povzbudzujeme a trénujeme ich od začiatku štúdia v ochote vyjadrovať sa?</a:t>
            </a:r>
          </a:p>
          <a:p>
            <a:endParaRPr lang="sk-SK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Graf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1843054"/>
              </p:ext>
            </p:extLst>
          </p:nvPr>
        </p:nvGraphicFramePr>
        <p:xfrm>
          <a:off x="1488331" y="1073690"/>
          <a:ext cx="4241259" cy="21072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89715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smtClean="0"/>
              <a:t>Spätná väzba na predmete </a:t>
            </a:r>
            <a:br>
              <a:rPr lang="sk-SK" smtClean="0"/>
            </a:br>
            <a:r>
              <a:rPr lang="sk-SK" smtClean="0"/>
              <a:t>Úvod do štúdia prírodných vied 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133350" y="992221"/>
            <a:ext cx="6661150" cy="4056299"/>
          </a:xfrm>
        </p:spPr>
        <p:txBody>
          <a:bodyPr>
            <a:no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sk-SK" sz="1500"/>
              <a:t>Ako by sa dalo upraviť študium na SŠ aby prechod na VŠ nebol taky ťažky pre </a:t>
            </a:r>
            <a:r>
              <a:rPr lang="sk-SK" sz="1500" smtClean="0"/>
              <a:t>študentov?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sk-SK" sz="1500"/>
              <a:t>Jednoznačne ma zaujíma odpoveď na otázku,ako sa čo najrýchlejšie a najefektívnejšie učiť, počas celého štúdia na VŠ.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sk-SK" sz="1500" smtClean="0"/>
              <a:t> Bude </a:t>
            </a:r>
            <a:r>
              <a:rPr lang="sk-SK" sz="1500"/>
              <a:t>stacit 4 tyzdne na to aby sme spoznali vsetky laboratoria na upjs? A ak nie, dalo by sa mimo prednasok, </a:t>
            </a:r>
            <a:r>
              <a:rPr lang="sk-SK" sz="1500" smtClean="0"/>
              <a:t> </a:t>
            </a:r>
            <a:r>
              <a:rPr lang="sk-SK" sz="1500"/>
              <a:t>navstivit chybajuce miesta</a:t>
            </a:r>
            <a:r>
              <a:rPr lang="sk-SK" sz="1500" smtClean="0"/>
              <a:t>?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sk-SK" sz="1500"/>
              <a:t>Kedy budem plnohodnotným vedcom</a:t>
            </a:r>
            <a:r>
              <a:rPr lang="sk-SK" sz="1500" smtClean="0"/>
              <a:t>?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sk-SK" sz="1500" smtClean="0"/>
              <a:t>Zaujímalo </a:t>
            </a:r>
            <a:r>
              <a:rPr lang="sk-SK" sz="1500"/>
              <a:t>by ma či sa vyvinulo nieco nové a inovativne v laboratóriách UPJŠ</a:t>
            </a:r>
            <a:r>
              <a:rPr lang="sk-SK" sz="1500" smtClean="0"/>
              <a:t>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sk-SK" sz="1500"/>
              <a:t>Má aj naša univerzita nejaké svetovo známe výskumy </a:t>
            </a:r>
            <a:r>
              <a:rPr lang="sk-SK" sz="1500" smtClean="0"/>
              <a:t>?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sk-SK" sz="1500"/>
              <a:t>Ako sa viem zapojiť do takýchto výskumov </a:t>
            </a:r>
            <a:r>
              <a:rPr lang="sk-SK" sz="1500" smtClean="0"/>
              <a:t>?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sk-SK" sz="1500"/>
              <a:t>Do akej miery môže byť prínosná spolupráca programátora a biológa </a:t>
            </a:r>
            <a:r>
              <a:rPr lang="sk-SK" sz="1500" smtClean="0"/>
              <a:t>?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sk-SK" sz="1500" smtClean="0"/>
              <a:t>Je </a:t>
            </a:r>
            <a:r>
              <a:rPr lang="sk-SK" sz="1500"/>
              <a:t>to náročné ale veľmi fascinujúce, chcela by som o tom vedieť </a:t>
            </a:r>
            <a:r>
              <a:rPr lang="sk-SK" sz="1500" smtClean="0"/>
              <a:t> </a:t>
            </a:r>
            <a:r>
              <a:rPr lang="sk-SK" sz="1500"/>
              <a:t>viac do hĺbky</a:t>
            </a:r>
            <a:r>
              <a:rPr lang="sk-SK" sz="1500" smtClean="0"/>
              <a:t>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sk-SK" sz="1500"/>
              <a:t>Prečo sa rovnako zaujímavo neučí matematika aj v </a:t>
            </a:r>
            <a:r>
              <a:rPr lang="sk-SK" sz="1500" smtClean="0"/>
              <a:t>stredných </a:t>
            </a:r>
            <a:r>
              <a:rPr lang="sk-SK" sz="1500"/>
              <a:t>školách</a:t>
            </a:r>
            <a:r>
              <a:rPr lang="sk-SK" sz="1500" smtClean="0"/>
              <a:t>?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sk-SK" sz="1500"/>
              <a:t>Ďakujem za prednášku ale s matematikou nechcem byť v žiadnom kontakte </a:t>
            </a:r>
            <a:endParaRPr lang="sk-SK" sz="1500" smtClean="0"/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pl-PL" sz="1500" smtClean="0"/>
              <a:t>Je </a:t>
            </a:r>
            <a:r>
              <a:rPr lang="pl-PL" sz="1500"/>
              <a:t>to práca, ktorá vás napĺňa? A baví vás to robit v tomto obore</a:t>
            </a:r>
            <a:r>
              <a:rPr lang="pl-PL" sz="1500" smtClean="0"/>
              <a:t>?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sk-SK" sz="1500"/>
              <a:t>Chcel by som toho vidieť viac. Byť pritom. Nejaká možnosť, kde človek to nejak aj zažije, nie len počuje o tom. Dnes to bolo super !!!</a:t>
            </a:r>
          </a:p>
        </p:txBody>
      </p:sp>
    </p:spTree>
    <p:extLst>
      <p:ext uri="{BB962C8B-B14F-4D97-AF65-F5344CB8AC3E}">
        <p14:creationId xmlns:p14="http://schemas.microsoft.com/office/powerpoint/2010/main" val="1869318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mtClean="0"/>
              <a:t>Dotazník pre absolventov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b="1" smtClean="0">
                <a:latin typeface="Arial" panose="020B0604020202020204" pitchFamily="34" charset="0"/>
                <a:cs typeface="Arial" panose="020B0604020202020204" pitchFamily="34" charset="0"/>
              </a:rPr>
              <a:t>Otázky:</a:t>
            </a:r>
          </a:p>
          <a:p>
            <a:pPr marL="342900" indent="-342900">
              <a:buFont typeface="+mj-lt"/>
              <a:buAutoNum type="arabicPeriod"/>
            </a:pPr>
            <a:r>
              <a:rPr lang="sk-SK" sz="1600" smtClean="0">
                <a:latin typeface="Arial" panose="020B0604020202020204" pitchFamily="34" charset="0"/>
                <a:cs typeface="Arial" panose="020B0604020202020204" pitchFamily="34" charset="0"/>
              </a:rPr>
              <a:t>Čo </a:t>
            </a:r>
            <a:r>
              <a:rPr lang="sk-SK" sz="1600">
                <a:latin typeface="Arial" panose="020B0604020202020204" pitchFamily="34" charset="0"/>
                <a:cs typeface="Arial" panose="020B0604020202020204" pitchFamily="34" charset="0"/>
              </a:rPr>
              <a:t>sa mi na mojom štúdiu páčilo?</a:t>
            </a:r>
          </a:p>
          <a:p>
            <a:pPr marL="342900" indent="-342900">
              <a:buFont typeface="+mj-lt"/>
              <a:buAutoNum type="arabicPeriod"/>
            </a:pPr>
            <a:r>
              <a:rPr lang="sk-SK" sz="1600" smtClean="0">
                <a:latin typeface="Arial" panose="020B0604020202020204" pitchFamily="34" charset="0"/>
                <a:cs typeface="Arial" panose="020B0604020202020204" pitchFamily="34" charset="0"/>
              </a:rPr>
              <a:t>Čo </a:t>
            </a:r>
            <a:r>
              <a:rPr lang="sk-SK" sz="1600">
                <a:latin typeface="Arial" panose="020B0604020202020204" pitchFamily="34" charset="0"/>
                <a:cs typeface="Arial" panose="020B0604020202020204" pitchFamily="34" charset="0"/>
              </a:rPr>
              <a:t>sa mi na mojom štúdiu nepáčilo?</a:t>
            </a:r>
          </a:p>
          <a:p>
            <a:pPr marL="342900" indent="-342900">
              <a:buFont typeface="+mj-lt"/>
              <a:buAutoNum type="arabicPeriod"/>
            </a:pPr>
            <a:r>
              <a:rPr lang="sk-SK" sz="1600" smtClean="0">
                <a:latin typeface="Arial" panose="020B0604020202020204" pitchFamily="34" charset="0"/>
                <a:cs typeface="Arial" panose="020B0604020202020204" pitchFamily="34" charset="0"/>
              </a:rPr>
              <a:t>Čo </a:t>
            </a:r>
            <a:r>
              <a:rPr lang="sk-SK" sz="1600">
                <a:latin typeface="Arial" panose="020B0604020202020204" pitchFamily="34" charset="0"/>
                <a:cs typeface="Arial" panose="020B0604020202020204" pitchFamily="34" charset="0"/>
              </a:rPr>
              <a:t>by som navrhol (navrhla) zmeniť?</a:t>
            </a:r>
          </a:p>
          <a:p>
            <a:pPr marL="342900" indent="-342900">
              <a:buFont typeface="+mj-lt"/>
              <a:buAutoNum type="arabicPeriod"/>
            </a:pPr>
            <a:r>
              <a:rPr lang="sk-SK" sz="1600" smtClean="0">
                <a:latin typeface="Arial" panose="020B0604020202020204" pitchFamily="34" charset="0"/>
                <a:cs typeface="Arial" panose="020B0604020202020204" pitchFamily="34" charset="0"/>
              </a:rPr>
              <a:t>Akou </a:t>
            </a:r>
            <a:r>
              <a:rPr lang="sk-SK" sz="1600">
                <a:latin typeface="Arial" panose="020B0604020202020204" pitchFamily="34" charset="0"/>
                <a:cs typeface="Arial" panose="020B0604020202020204" pitchFamily="34" charset="0"/>
              </a:rPr>
              <a:t>známkou (A-FX) by som ohodnotil (ohodnotila)  prínos tohto štúdia </a:t>
            </a:r>
            <a:r>
              <a:rPr lang="sk-SK" sz="1600" smtClean="0">
                <a:latin typeface="Arial" panose="020B0604020202020204" pitchFamily="34" charset="0"/>
                <a:cs typeface="Arial" panose="020B0604020202020204" pitchFamily="34" charset="0"/>
              </a:rPr>
              <a:t>pre  </a:t>
            </a:r>
            <a:r>
              <a:rPr lang="sk-SK" sz="1600">
                <a:latin typeface="Arial" panose="020B0604020202020204" pitchFamily="34" charset="0"/>
                <a:cs typeface="Arial" panose="020B0604020202020204" pitchFamily="34" charset="0"/>
              </a:rPr>
              <a:t>svoj ďalší život</a:t>
            </a:r>
            <a:r>
              <a:rPr lang="sk-SK" sz="160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sk-SK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Graf 3"/>
          <p:cNvGraphicFramePr/>
          <p:nvPr>
            <p:extLst>
              <p:ext uri="{D42A27DB-BD31-4B8C-83A1-F6EECF244321}">
                <p14:modId xmlns:p14="http://schemas.microsoft.com/office/powerpoint/2010/main" val="1850402191"/>
              </p:ext>
            </p:extLst>
          </p:nvPr>
        </p:nvGraphicFramePr>
        <p:xfrm>
          <a:off x="522606" y="2682875"/>
          <a:ext cx="2896235" cy="2200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af 4"/>
          <p:cNvGraphicFramePr/>
          <p:nvPr>
            <p:extLst>
              <p:ext uri="{D42A27DB-BD31-4B8C-83A1-F6EECF244321}">
                <p14:modId xmlns:p14="http://schemas.microsoft.com/office/powerpoint/2010/main" val="340083729"/>
              </p:ext>
            </p:extLst>
          </p:nvPr>
        </p:nvGraphicFramePr>
        <p:xfrm>
          <a:off x="3481137" y="2677795"/>
          <a:ext cx="2819400" cy="22053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20450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5" grpId="0">
        <p:bldAsOne/>
      </p:bldGraphic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smtClean="0"/>
              <a:t>Dotazník pre absolventov: odpovede magistri</a:t>
            </a:r>
            <a:endParaRPr lang="sk-SK"/>
          </a:p>
        </p:txBody>
      </p:sp>
      <p:pic>
        <p:nvPicPr>
          <p:cNvPr id="7" name="Obrázo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758" y="987282"/>
            <a:ext cx="5607894" cy="403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495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smtClean="0"/>
              <a:t>Dotazník pre absolventov: odpovede bakalári</a:t>
            </a:r>
            <a:endParaRPr lang="sk-SK"/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128916"/>
            <a:ext cx="6096000" cy="3819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521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smtClean="0"/>
              <a:t>Záver – priority fakulty v oblasti vzdelávania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k-SK" smtClean="0"/>
              <a:t>cieľ: </a:t>
            </a:r>
            <a:r>
              <a:rPr lang="sk-SK"/>
              <a:t>zvýšiť záujem čo najkvalitnejších uchádzačov o štúdium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k-SK" smtClean="0"/>
              <a:t>pedagogický proces prepájať s najnovšími poznatkami vedy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k-SK" smtClean="0"/>
              <a:t>hľadať </a:t>
            </a:r>
            <a:r>
              <a:rPr lang="sk-SK"/>
              <a:t>spôsoby na </a:t>
            </a:r>
            <a:r>
              <a:rPr lang="sk-SK" smtClean="0"/>
              <a:t> </a:t>
            </a:r>
            <a:r>
              <a:rPr lang="sk-SK"/>
              <a:t>zatraktívnenie vzdelávacieho procesu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k-SK"/>
              <a:t>podporovať univerzitný, modulárny a interdisciplinárny charakter vzdelávania na fakulte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k-SK"/>
              <a:t>pokračovať v prehlbovaní európskej dimenzie vo </a:t>
            </a:r>
            <a:r>
              <a:rPr lang="sk-SK" smtClean="0"/>
              <a:t>vzdelávaní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k-SK"/>
              <a:t>podporovať tvorbu študijných programov s renomovanými zahraničnými </a:t>
            </a:r>
            <a:r>
              <a:rPr lang="sk-SK" smtClean="0"/>
              <a:t>univerzitami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mtClean="0"/>
              <a:t>stimulovať  </a:t>
            </a:r>
            <a:r>
              <a:rPr lang="sk-SK"/>
              <a:t>zapojenia študentov do </a:t>
            </a:r>
            <a:r>
              <a:rPr lang="sk-SK" smtClean="0"/>
              <a:t>vedecko-výskumných </a:t>
            </a:r>
            <a:r>
              <a:rPr lang="sk-SK"/>
              <a:t>a inovačných aktivít </a:t>
            </a:r>
            <a:endParaRPr lang="sk-SK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/>
              <a:t>vytvárať podmienky pre permanentnú odbornú diskusiu týkajúcu sa realizácie vzdelávania</a:t>
            </a:r>
            <a:endParaRPr lang="sk-SK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k-SK" smtClean="0"/>
              <a:t>zefektívniť </a:t>
            </a:r>
            <a:r>
              <a:rPr lang="sk-SK"/>
              <a:t>proces hodnotenia pedagógov študentmi a zabezpečiť implementáciu relevantných výsledkov.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k-SK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k-SK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sk-SK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11635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61431" y="1931270"/>
            <a:ext cx="6343650" cy="1790700"/>
          </a:xfrm>
        </p:spPr>
        <p:txBody>
          <a:bodyPr>
            <a:normAutofit/>
          </a:bodyPr>
          <a:lstStyle/>
          <a:p>
            <a:r>
              <a:rPr lang="sk-SK" sz="3600" smtClean="0">
                <a:latin typeface="+mn-lt"/>
              </a:rPr>
              <a:t>Ďakujem všetkým za podklady </a:t>
            </a:r>
            <a:br>
              <a:rPr lang="sk-SK" sz="3600" smtClean="0">
                <a:latin typeface="+mn-lt"/>
              </a:rPr>
            </a:br>
            <a:r>
              <a:rPr lang="sk-SK" sz="3600" smtClean="0">
                <a:latin typeface="+mn-lt"/>
              </a:rPr>
              <a:t>a podnety a Vám za pozornosť.</a:t>
            </a:r>
            <a:endParaRPr lang="sk-SK" sz="36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25916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1"/>
          <p:cNvSpPr txBox="1">
            <a:spLocks/>
          </p:cNvSpPr>
          <p:nvPr/>
        </p:nvSpPr>
        <p:spPr>
          <a:xfrm>
            <a:off x="1851239" y="134637"/>
            <a:ext cx="4936638" cy="7797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k-SK" sz="3200" b="1" smtClean="0">
                <a:solidFill>
                  <a:schemeClr val="bg1"/>
                </a:solidFill>
                <a:latin typeface="+mn-lt"/>
              </a:rPr>
              <a:t>Počty študentov</a:t>
            </a:r>
            <a:endParaRPr lang="sk-SK" sz="3200" b="1">
              <a:solidFill>
                <a:schemeClr val="bg1"/>
              </a:solidFill>
              <a:latin typeface="+mn-lt"/>
            </a:endParaRPr>
          </a:p>
        </p:txBody>
      </p:sp>
      <p:graphicFrame>
        <p:nvGraphicFramePr>
          <p:cNvPr id="5" name="Graf 4"/>
          <p:cNvGraphicFramePr/>
          <p:nvPr>
            <p:extLst>
              <p:ext uri="{D42A27DB-BD31-4B8C-83A1-F6EECF244321}">
                <p14:modId xmlns:p14="http://schemas.microsoft.com/office/powerpoint/2010/main" val="2066713405"/>
              </p:ext>
            </p:extLst>
          </p:nvPr>
        </p:nvGraphicFramePr>
        <p:xfrm>
          <a:off x="885217" y="1200149"/>
          <a:ext cx="4829783" cy="33329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56089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1"/>
          <p:cNvSpPr txBox="1">
            <a:spLocks/>
          </p:cNvSpPr>
          <p:nvPr/>
        </p:nvSpPr>
        <p:spPr>
          <a:xfrm>
            <a:off x="1851239" y="134637"/>
            <a:ext cx="4936638" cy="7797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k-SK" sz="3200" b="1" smtClean="0">
                <a:solidFill>
                  <a:schemeClr val="bg1"/>
                </a:solidFill>
                <a:latin typeface="+mn-lt"/>
              </a:rPr>
              <a:t>Prijímacie konanie,</a:t>
            </a:r>
            <a:r>
              <a:rPr lang="en-US" sz="3200" b="1" smtClean="0">
                <a:solidFill>
                  <a:schemeClr val="bg1"/>
                </a:solidFill>
                <a:latin typeface="+mn-lt"/>
              </a:rPr>
              <a:t> I. stupe</a:t>
            </a:r>
            <a:r>
              <a:rPr lang="sk-SK" sz="3200" b="1" smtClean="0">
                <a:solidFill>
                  <a:schemeClr val="bg1"/>
                </a:solidFill>
                <a:latin typeface="+mn-lt"/>
              </a:rPr>
              <a:t>ň</a:t>
            </a:r>
            <a:endParaRPr lang="sk-SK" sz="3200" b="1">
              <a:solidFill>
                <a:schemeClr val="bg1"/>
              </a:solidFill>
              <a:latin typeface="+mn-lt"/>
            </a:endParaRPr>
          </a:p>
        </p:txBody>
      </p:sp>
      <p:graphicFrame>
        <p:nvGraphicFramePr>
          <p:cNvPr id="5" name="Graf 4"/>
          <p:cNvGraphicFramePr/>
          <p:nvPr>
            <p:extLst>
              <p:ext uri="{D42A27DB-BD31-4B8C-83A1-F6EECF244321}">
                <p14:modId xmlns:p14="http://schemas.microsoft.com/office/powerpoint/2010/main" val="3485342742"/>
              </p:ext>
            </p:extLst>
          </p:nvPr>
        </p:nvGraphicFramePr>
        <p:xfrm>
          <a:off x="651753" y="1200151"/>
          <a:ext cx="5671226" cy="35469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82802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Ako prilákať viac študentov?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133350" y="1047749"/>
            <a:ext cx="6661150" cy="3952267"/>
          </a:xfrm>
        </p:spPr>
        <p:txBody>
          <a:bodyPr>
            <a:normAutofit fontScale="92500" lnSpcReduction="10000"/>
          </a:bodyPr>
          <a:lstStyle/>
          <a:p>
            <a:r>
              <a:rPr lang="sk-SK" sz="2000" b="1" smtClean="0"/>
              <a:t>Množstvo akcií:</a:t>
            </a:r>
          </a:p>
          <a:p>
            <a:r>
              <a:rPr lang="sk-SK" sz="1600" smtClean="0"/>
              <a:t>Dni </a:t>
            </a:r>
            <a:r>
              <a:rPr lang="sk-SK" sz="1600"/>
              <a:t>otvorených </a:t>
            </a:r>
            <a:r>
              <a:rPr lang="sk-SK" sz="1600" smtClean="0"/>
              <a:t>dverí</a:t>
            </a:r>
          </a:p>
          <a:p>
            <a:r>
              <a:rPr lang="sk-SK" sz="1600" smtClean="0"/>
              <a:t>Výstavy spojené </a:t>
            </a:r>
            <a:r>
              <a:rPr lang="sk-SK" sz="1600"/>
              <a:t>so vzdelávaním, </a:t>
            </a:r>
            <a:endParaRPr lang="sk-SK" sz="1600" smtClean="0"/>
          </a:p>
          <a:p>
            <a:r>
              <a:rPr lang="sk-SK" sz="1600" smtClean="0"/>
              <a:t>Univerzita </a:t>
            </a:r>
            <a:r>
              <a:rPr lang="sk-SK" sz="1600"/>
              <a:t>bez hraníc, </a:t>
            </a:r>
            <a:r>
              <a:rPr lang="sk-SK" sz="1600" smtClean="0"/>
              <a:t>Noc výskumníkov, </a:t>
            </a:r>
            <a:r>
              <a:rPr lang="en-US" sz="1600" smtClean="0"/>
              <a:t>T</a:t>
            </a:r>
            <a:r>
              <a:rPr lang="sk-SK" sz="1600" smtClean="0"/>
              <a:t>ýždeň vedy</a:t>
            </a:r>
          </a:p>
          <a:p>
            <a:r>
              <a:rPr lang="sk-SK" sz="1600" smtClean="0"/>
              <a:t>Klub </a:t>
            </a:r>
            <a:r>
              <a:rPr lang="sk-SK" sz="1600"/>
              <a:t>riaditeľov stredných škôl pri PF UPJŠ, </a:t>
            </a:r>
            <a:endParaRPr lang="sk-SK" sz="1600" smtClean="0"/>
          </a:p>
          <a:p>
            <a:r>
              <a:rPr lang="sk-SK" sz="1600" smtClean="0"/>
              <a:t>Štatút </a:t>
            </a:r>
            <a:r>
              <a:rPr lang="sk-SK" sz="1600"/>
              <a:t>partnerských škôl </a:t>
            </a:r>
            <a:endParaRPr lang="sk-SK" sz="1600" smtClean="0"/>
          </a:p>
          <a:p>
            <a:r>
              <a:rPr lang="sk-SK" sz="1600" smtClean="0"/>
              <a:t>Kluby </a:t>
            </a:r>
            <a:r>
              <a:rPr lang="sk-SK" sz="1600"/>
              <a:t>učiteľov matematiky, </a:t>
            </a:r>
            <a:r>
              <a:rPr lang="sk-SK" sz="1600" smtClean="0"/>
              <a:t>informatiky, fyziky</a:t>
            </a:r>
            <a:r>
              <a:rPr lang="sk-SK" sz="1600"/>
              <a:t>, </a:t>
            </a:r>
            <a:r>
              <a:rPr lang="sk-SK" sz="1600" smtClean="0"/>
              <a:t>geografie</a:t>
            </a:r>
          </a:p>
          <a:p>
            <a:r>
              <a:rPr lang="sk-SK" sz="1600" smtClean="0"/>
              <a:t>Výjazdy na stredné školy v Košickom a Prešovskom kraji </a:t>
            </a:r>
          </a:p>
          <a:p>
            <a:r>
              <a:rPr lang="sk-SK" sz="1600" b="1" smtClean="0"/>
              <a:t>Kampaň v spolupráci s marketingovou firmou Visibility</a:t>
            </a:r>
          </a:p>
          <a:p>
            <a:endParaRPr lang="sk-SK" sz="1400" b="1"/>
          </a:p>
          <a:p>
            <a:r>
              <a:rPr lang="sk-SK" sz="1600" b="1" smtClean="0"/>
              <a:t>Prorektor </a:t>
            </a:r>
            <a:r>
              <a:rPr lang="sk-SK" sz="1600" b="1"/>
              <a:t>Univerzity Palackého v </a:t>
            </a:r>
            <a:r>
              <a:rPr lang="sk-SK" sz="1600" b="1" smtClean="0"/>
              <a:t>Olomouci</a:t>
            </a:r>
            <a:r>
              <a:rPr lang="en-US" sz="1600" b="1" smtClean="0"/>
              <a:t>, </a:t>
            </a:r>
            <a:r>
              <a:rPr lang="sk-SK" sz="1600" b="1"/>
              <a:t>Peter Bilík</a:t>
            </a:r>
            <a:r>
              <a:rPr lang="sk-SK" sz="1600"/>
              <a:t> </a:t>
            </a:r>
            <a:r>
              <a:rPr lang="sk-SK" sz="1600" smtClean="0"/>
              <a:t>(Denník N, 22. 10.):</a:t>
            </a:r>
            <a:r>
              <a:rPr lang="en-US" sz="1600" b="1" smtClean="0"/>
              <a:t>  </a:t>
            </a:r>
            <a:endParaRPr lang="sk-SK" sz="1600" b="1" smtClean="0"/>
          </a:p>
          <a:p>
            <a:r>
              <a:rPr lang="sk-SK" sz="1600" smtClean="0"/>
              <a:t>Najlepšia </a:t>
            </a:r>
            <a:r>
              <a:rPr lang="sk-SK" sz="1600"/>
              <a:t>reklama a marketingový ťah, aké môžeme robiť, sú, že dáme dobrý zážitok študentom, ktorí teraz študujú. Pretože najlepšia kampaň je ústnym podaním – že študent porozpráva o svojej dobrej skúsenosti kamarátovi. Podľa našich skúseností aj prieskumov je to najefektívnejšia cesta, ako o sebe dať vedieť</a:t>
            </a:r>
            <a:r>
              <a:rPr lang="sk-SK" sz="1600" smtClean="0"/>
              <a:t>.</a:t>
            </a:r>
          </a:p>
          <a:p>
            <a:endParaRPr lang="sk-SK" sz="1600" smtClean="0"/>
          </a:p>
          <a:p>
            <a:r>
              <a:rPr lang="sk-SK" sz="1600" smtClean="0"/>
              <a:t>-internáty, školské prostredie, študentský život...</a:t>
            </a:r>
            <a:endParaRPr lang="sk-SK" sz="1600"/>
          </a:p>
        </p:txBody>
      </p:sp>
    </p:spTree>
    <p:extLst>
      <p:ext uri="{BB962C8B-B14F-4D97-AF65-F5344CB8AC3E}">
        <p14:creationId xmlns:p14="http://schemas.microsoft.com/office/powerpoint/2010/main" val="799691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smtClean="0"/>
              <a:t>Medzinárodná dimenzia vzdelávania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165370" y="2743200"/>
            <a:ext cx="6629130" cy="2217906"/>
          </a:xfrm>
        </p:spPr>
        <p:txBody>
          <a:bodyPr>
            <a:normAutofit lnSpcReduction="10000"/>
          </a:bodyPr>
          <a:lstStyle/>
          <a:p>
            <a:r>
              <a:rPr lang="sk-SK" b="1" smtClean="0"/>
              <a:t>„Hosťujúci“ zahraniční študenti na PF UPJŠ v AR 2017/2018:</a:t>
            </a:r>
          </a:p>
          <a:p>
            <a:r>
              <a:rPr lang="sk-SK" smtClean="0"/>
              <a:t>10 Erasmus, bakalársky stupeň</a:t>
            </a:r>
          </a:p>
          <a:p>
            <a:r>
              <a:rPr lang="sk-SK" smtClean="0"/>
              <a:t>Bb, Fb, GOb, CHb, Španielsko 6, Turecko 2, Taliansko 1,Nemecko 1</a:t>
            </a:r>
          </a:p>
          <a:p>
            <a:r>
              <a:rPr lang="sk-SK" smtClean="0"/>
              <a:t>3 štipendium SAIA, Ukrajina, FKLm 2, TFAm 1</a:t>
            </a:r>
          </a:p>
          <a:p>
            <a:endParaRPr lang="sk-SK"/>
          </a:p>
          <a:p>
            <a:r>
              <a:rPr lang="sk-SK" b="1" smtClean="0"/>
              <a:t>Naši študenti na zahraničných pobytoch:</a:t>
            </a:r>
          </a:p>
          <a:p>
            <a:r>
              <a:rPr lang="sk-SK" smtClean="0"/>
              <a:t>CZ 7, ES 6, NL 3, IT 2, PT 2, HU 1,FI 1, NE 1</a:t>
            </a:r>
          </a:p>
          <a:p>
            <a:r>
              <a:rPr lang="sk-SK" smtClean="0"/>
              <a:t>  </a:t>
            </a:r>
            <a:endParaRPr lang="sk-SK"/>
          </a:p>
        </p:txBody>
      </p:sp>
      <p:graphicFrame>
        <p:nvGraphicFramePr>
          <p:cNvPr id="4" name="Tabuľ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1685544"/>
              </p:ext>
            </p:extLst>
          </p:nvPr>
        </p:nvGraphicFramePr>
        <p:xfrm>
          <a:off x="3222152" y="1091686"/>
          <a:ext cx="2250063" cy="15201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500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00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00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3456">
                <a:tc>
                  <a:txBody>
                    <a:bodyPr/>
                    <a:lstStyle/>
                    <a:p>
                      <a:pPr algn="ctr" fontAlgn="b"/>
                      <a:r>
                        <a:rPr lang="sk-SK" sz="1600" u="none" strike="noStrike">
                          <a:effectLst/>
                        </a:rPr>
                        <a:t> </a:t>
                      </a:r>
                      <a:endParaRPr lang="sk-SK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600" u="none" strike="noStrike">
                          <a:effectLst/>
                        </a:rPr>
                        <a:t>Bc.</a:t>
                      </a:r>
                      <a:endParaRPr lang="sk-SK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600" u="none" strike="noStrike">
                          <a:effectLst/>
                        </a:rPr>
                        <a:t>Mgr</a:t>
                      </a:r>
                      <a:endParaRPr lang="sk-SK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456">
                <a:tc>
                  <a:txBody>
                    <a:bodyPr/>
                    <a:lstStyle/>
                    <a:p>
                      <a:pPr algn="ctr" fontAlgn="b"/>
                      <a:r>
                        <a:rPr lang="sk-SK" sz="1600" u="none" strike="noStrike">
                          <a:effectLst/>
                        </a:rPr>
                        <a:t>2014/15</a:t>
                      </a:r>
                      <a:endParaRPr lang="sk-SK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600" u="none" strike="noStrike">
                          <a:effectLst/>
                        </a:rPr>
                        <a:t>5</a:t>
                      </a:r>
                      <a:endParaRPr lang="sk-SK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600" u="none" strike="noStrike">
                          <a:effectLst/>
                        </a:rPr>
                        <a:t>8</a:t>
                      </a:r>
                      <a:endParaRPr lang="sk-SK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456">
                <a:tc>
                  <a:txBody>
                    <a:bodyPr/>
                    <a:lstStyle/>
                    <a:p>
                      <a:pPr algn="ctr" fontAlgn="b"/>
                      <a:r>
                        <a:rPr lang="sk-SK" sz="1600" u="none" strike="noStrike">
                          <a:effectLst/>
                        </a:rPr>
                        <a:t>2015/16</a:t>
                      </a:r>
                      <a:endParaRPr lang="sk-SK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600" u="none" strike="noStrike">
                          <a:effectLst/>
                        </a:rPr>
                        <a:t>8</a:t>
                      </a:r>
                      <a:endParaRPr lang="sk-SK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600" u="none" strike="noStrike">
                          <a:effectLst/>
                        </a:rPr>
                        <a:t>8</a:t>
                      </a:r>
                      <a:endParaRPr lang="sk-SK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456">
                <a:tc>
                  <a:txBody>
                    <a:bodyPr/>
                    <a:lstStyle/>
                    <a:p>
                      <a:pPr algn="ctr" fontAlgn="b"/>
                      <a:r>
                        <a:rPr lang="sk-SK" sz="1600" u="none" strike="noStrike">
                          <a:effectLst/>
                        </a:rPr>
                        <a:t>2016/17</a:t>
                      </a:r>
                      <a:endParaRPr lang="sk-SK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600" u="none" strike="noStrike">
                          <a:effectLst/>
                        </a:rPr>
                        <a:t>15</a:t>
                      </a:r>
                      <a:endParaRPr lang="sk-SK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600" u="none" strike="noStrike">
                          <a:effectLst/>
                        </a:rPr>
                        <a:t>6</a:t>
                      </a:r>
                      <a:endParaRPr lang="sk-SK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3456">
                <a:tc>
                  <a:txBody>
                    <a:bodyPr/>
                    <a:lstStyle/>
                    <a:p>
                      <a:pPr algn="ctr" fontAlgn="b"/>
                      <a:r>
                        <a:rPr lang="sk-SK" sz="1600" u="none" strike="noStrike">
                          <a:effectLst/>
                        </a:rPr>
                        <a:t>2017/18</a:t>
                      </a:r>
                      <a:endParaRPr lang="sk-SK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600" u="none" strike="noStrike">
                          <a:effectLst/>
                        </a:rPr>
                        <a:t>13</a:t>
                      </a:r>
                      <a:endParaRPr lang="sk-SK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600" u="none" strike="noStrike">
                          <a:effectLst/>
                        </a:rPr>
                        <a:t>12</a:t>
                      </a:r>
                      <a:endParaRPr lang="sk-SK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3456">
                <a:tc>
                  <a:txBody>
                    <a:bodyPr/>
                    <a:lstStyle/>
                    <a:p>
                      <a:pPr algn="ctr" fontAlgn="b"/>
                      <a:r>
                        <a:rPr lang="sk-SK" sz="1600" u="none" strike="noStrike">
                          <a:effectLst/>
                        </a:rPr>
                        <a:t>2018/19</a:t>
                      </a:r>
                      <a:endParaRPr lang="sk-SK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600" u="none" strike="noStrike">
                          <a:effectLst/>
                        </a:rPr>
                        <a:t>20</a:t>
                      </a:r>
                      <a:endParaRPr lang="sk-SK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600" u="none" strike="noStrike">
                          <a:effectLst/>
                        </a:rPr>
                        <a:t>13</a:t>
                      </a:r>
                      <a:endParaRPr lang="sk-SK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BlokTextu 4"/>
          <p:cNvSpPr txBox="1"/>
          <p:nvPr/>
        </p:nvSpPr>
        <p:spPr>
          <a:xfrm>
            <a:off x="282100" y="1712386"/>
            <a:ext cx="3511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800" smtClean="0"/>
              <a:t>Riadni študenti zo zahraničia:</a:t>
            </a:r>
            <a:endParaRPr lang="sk-SK" sz="1800"/>
          </a:p>
        </p:txBody>
      </p:sp>
    </p:spTree>
    <p:extLst>
      <p:ext uri="{BB962C8B-B14F-4D97-AF65-F5344CB8AC3E}">
        <p14:creationId xmlns:p14="http://schemas.microsoft.com/office/powerpoint/2010/main" val="1075542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Celoživotné vzdelávanie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k-SK" b="1" smtClean="0"/>
              <a:t>Rigorózne </a:t>
            </a:r>
            <a:r>
              <a:rPr lang="sk-SK" b="1"/>
              <a:t>konanie</a:t>
            </a:r>
            <a:r>
              <a:rPr lang="sk-SK"/>
              <a:t> 64 </a:t>
            </a:r>
            <a:r>
              <a:rPr lang="sk-SK" smtClean="0"/>
              <a:t>účastníkov</a:t>
            </a:r>
          </a:p>
          <a:p>
            <a:r>
              <a:rPr lang="sk-SK" smtClean="0"/>
              <a:t>matematika  </a:t>
            </a:r>
            <a:r>
              <a:rPr lang="sk-SK"/>
              <a:t>2, informatika 1, chémia 9, biológia 31 a fyzika </a:t>
            </a:r>
            <a:r>
              <a:rPr lang="sk-SK" smtClean="0"/>
              <a:t>21</a:t>
            </a:r>
          </a:p>
          <a:p>
            <a:endParaRPr lang="sk-SK"/>
          </a:p>
          <a:p>
            <a:r>
              <a:rPr lang="sk-SK" b="1" smtClean="0"/>
              <a:t>Rozširujúce štúdium:</a:t>
            </a:r>
          </a:p>
          <a:p>
            <a:r>
              <a:rPr lang="sk-SK" smtClean="0"/>
              <a:t>matematika: 2016/17 začalo </a:t>
            </a:r>
            <a:r>
              <a:rPr lang="sk-SK"/>
              <a:t>19 </a:t>
            </a:r>
            <a:r>
              <a:rPr lang="sk-SK" smtClean="0"/>
              <a:t>študentov, v súčasnosti pokračuje 8</a:t>
            </a:r>
          </a:p>
          <a:p>
            <a:r>
              <a:rPr lang="sk-SK" smtClean="0"/>
              <a:t>2018/19 nastúpilo </a:t>
            </a:r>
            <a:r>
              <a:rPr lang="sk-SK"/>
              <a:t>12 </a:t>
            </a:r>
            <a:r>
              <a:rPr lang="sk-SK" smtClean="0"/>
              <a:t>študentov</a:t>
            </a:r>
            <a:endParaRPr lang="sk-SK"/>
          </a:p>
          <a:p>
            <a:r>
              <a:rPr lang="sk-SK" smtClean="0"/>
              <a:t>informatika: v</a:t>
            </a:r>
            <a:r>
              <a:rPr lang="sk-SK"/>
              <a:t> rámci projektu  IT </a:t>
            </a:r>
            <a:r>
              <a:rPr lang="sk-SK" smtClean="0"/>
              <a:t>akadémia 28 študentov</a:t>
            </a:r>
          </a:p>
          <a:p>
            <a:r>
              <a:rPr lang="sk-SK" smtClean="0"/>
              <a:t>geografia:  </a:t>
            </a:r>
            <a:r>
              <a:rPr lang="sk-SK"/>
              <a:t>začalo v </a:t>
            </a:r>
            <a:r>
              <a:rPr lang="sk-SK" smtClean="0"/>
              <a:t>2015/16, 17 študentov, </a:t>
            </a:r>
            <a:r>
              <a:rPr lang="sk-SK"/>
              <a:t>12 ukončilo štúdium </a:t>
            </a:r>
            <a:r>
              <a:rPr lang="sk-SK" smtClean="0"/>
              <a:t>ŠS</a:t>
            </a:r>
          </a:p>
          <a:p>
            <a:endParaRPr lang="sk-SK" smtClean="0"/>
          </a:p>
          <a:p>
            <a:r>
              <a:rPr lang="sk-SK" b="1" smtClean="0"/>
              <a:t>Atestačné skúšky </a:t>
            </a:r>
            <a:r>
              <a:rPr lang="sk-SK" b="1"/>
              <a:t>pedagogických </a:t>
            </a:r>
            <a:r>
              <a:rPr lang="sk-SK" b="1" smtClean="0"/>
              <a:t>zamestnancov</a:t>
            </a:r>
          </a:p>
          <a:p>
            <a:endParaRPr lang="sk-SK"/>
          </a:p>
          <a:p>
            <a:r>
              <a:rPr lang="sk-SK" b="1" smtClean="0"/>
              <a:t>Univerzita </a:t>
            </a:r>
            <a:r>
              <a:rPr lang="sk-SK" b="1"/>
              <a:t>tretieho </a:t>
            </a:r>
            <a:r>
              <a:rPr lang="sk-SK" b="1" smtClean="0"/>
              <a:t>veku od AR 2017/2018:  </a:t>
            </a:r>
          </a:p>
          <a:p>
            <a:r>
              <a:rPr lang="sk-SK" smtClean="0"/>
              <a:t>prvý (všeobecný) </a:t>
            </a:r>
            <a:r>
              <a:rPr lang="sk-SK"/>
              <a:t>ročníka </a:t>
            </a:r>
            <a:r>
              <a:rPr lang="sk-SK" smtClean="0"/>
              <a:t>– prednášky z</a:t>
            </a:r>
            <a:r>
              <a:rPr lang="sk-SK"/>
              <a:t> matematiky, fyziky a biológie </a:t>
            </a:r>
            <a:r>
              <a:rPr lang="sk-SK" smtClean="0"/>
              <a:t> ponuka  študijného programu Prírodné </a:t>
            </a:r>
            <a:r>
              <a:rPr lang="sk-SK"/>
              <a:t>vedy pre druhý </a:t>
            </a:r>
            <a:r>
              <a:rPr lang="sk-SK" smtClean="0"/>
              <a:t>a tretí ročník</a:t>
            </a:r>
            <a:r>
              <a:rPr lang="sk-SK"/>
              <a:t> </a:t>
            </a:r>
          </a:p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3151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Zlatá promócia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133350" y="1047750"/>
            <a:ext cx="6661150" cy="382216"/>
          </a:xfrm>
        </p:spPr>
        <p:txBody>
          <a:bodyPr/>
          <a:lstStyle/>
          <a:p>
            <a:r>
              <a:rPr lang="sk-SK" b="1" smtClean="0"/>
              <a:t>2017: 12 účastníkov, 2018:  </a:t>
            </a:r>
            <a:r>
              <a:rPr lang="sk-SK" b="1"/>
              <a:t>21 </a:t>
            </a:r>
            <a:r>
              <a:rPr lang="sk-SK" b="1" smtClean="0"/>
              <a:t>účastníkov</a:t>
            </a:r>
            <a:endParaRPr lang="sk-SK" b="1"/>
          </a:p>
        </p:txBody>
      </p:sp>
      <p:pic>
        <p:nvPicPr>
          <p:cNvPr id="4" name="Obrázok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215" y="1429965"/>
            <a:ext cx="5252935" cy="3336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161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k-SK" sz="2600" smtClean="0"/>
              <a:t>Personálne zabezpečenie výučby</a:t>
            </a:r>
            <a:endParaRPr lang="sk-SK" sz="2600"/>
          </a:p>
        </p:txBody>
      </p:sp>
      <p:graphicFrame>
        <p:nvGraphicFramePr>
          <p:cNvPr id="7" name="Graf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4472013"/>
              </p:ext>
            </p:extLst>
          </p:nvPr>
        </p:nvGraphicFramePr>
        <p:xfrm>
          <a:off x="1342416" y="2966937"/>
          <a:ext cx="4041843" cy="18982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uľ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3778863"/>
              </p:ext>
            </p:extLst>
          </p:nvPr>
        </p:nvGraphicFramePr>
        <p:xfrm>
          <a:off x="868142" y="1100071"/>
          <a:ext cx="5027930" cy="19147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97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05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97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753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29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997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9977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448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400">
                          <a:effectLst/>
                        </a:rPr>
                        <a:t>Ústav</a:t>
                      </a:r>
                      <a:endParaRPr lang="sk-SK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profesori</a:t>
                      </a:r>
                      <a:endParaRPr lang="sk-SK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400">
                          <a:effectLst/>
                        </a:rPr>
                        <a:t>docenti</a:t>
                      </a:r>
                      <a:endParaRPr lang="sk-SK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400">
                          <a:effectLst/>
                        </a:rPr>
                        <a:t>odborní asistenti</a:t>
                      </a:r>
                      <a:endParaRPr lang="sk-SK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asistenti</a:t>
                      </a:r>
                      <a:endParaRPr lang="sk-SK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400">
                          <a:effectLst/>
                        </a:rPr>
                        <a:t>lektori</a:t>
                      </a:r>
                      <a:endParaRPr lang="sk-SK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400">
                          <a:effectLst/>
                        </a:rPr>
                        <a:t>spolu</a:t>
                      </a:r>
                      <a:endParaRPr lang="sk-SK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47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ÚBEV</a:t>
                      </a:r>
                      <a:endParaRPr lang="sk-SK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6</a:t>
                      </a:r>
                      <a:endParaRPr lang="sk-SK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9</a:t>
                      </a:r>
                      <a:endParaRPr lang="sk-SK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19,23</a:t>
                      </a:r>
                      <a:endParaRPr lang="sk-SK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1</a:t>
                      </a:r>
                      <a:endParaRPr lang="sk-SK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0,88</a:t>
                      </a:r>
                      <a:endParaRPr lang="sk-SK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36,11</a:t>
                      </a:r>
                      <a:endParaRPr lang="sk-SK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47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ÚFV</a:t>
                      </a:r>
                      <a:endParaRPr lang="sk-SK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10</a:t>
                      </a:r>
                      <a:endParaRPr lang="sk-SK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14</a:t>
                      </a:r>
                      <a:endParaRPr lang="sk-SK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4,3</a:t>
                      </a:r>
                      <a:endParaRPr lang="sk-SK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0</a:t>
                      </a:r>
                      <a:endParaRPr lang="sk-SK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0</a:t>
                      </a:r>
                      <a:endParaRPr lang="sk-SK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28,3</a:t>
                      </a:r>
                      <a:endParaRPr lang="sk-SK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47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ÚGE</a:t>
                      </a:r>
                      <a:endParaRPr lang="sk-SK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3</a:t>
                      </a:r>
                      <a:endParaRPr lang="sk-SK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2</a:t>
                      </a:r>
                      <a:endParaRPr lang="sk-SK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8</a:t>
                      </a:r>
                      <a:endParaRPr lang="sk-SK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0</a:t>
                      </a:r>
                      <a:endParaRPr lang="sk-SK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0</a:t>
                      </a:r>
                      <a:endParaRPr lang="sk-SK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13</a:t>
                      </a:r>
                      <a:endParaRPr lang="sk-SK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47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ÚCHV</a:t>
                      </a:r>
                      <a:endParaRPr lang="sk-SK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7</a:t>
                      </a:r>
                      <a:endParaRPr lang="sk-SK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14</a:t>
                      </a:r>
                      <a:endParaRPr lang="sk-SK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9,98</a:t>
                      </a:r>
                      <a:endParaRPr lang="sk-SK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4,92</a:t>
                      </a:r>
                      <a:endParaRPr lang="sk-SK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1</a:t>
                      </a:r>
                      <a:endParaRPr lang="sk-SK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36,9</a:t>
                      </a:r>
                      <a:endParaRPr lang="sk-SK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47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ÚINF</a:t>
                      </a:r>
                      <a:endParaRPr lang="sk-SK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1</a:t>
                      </a:r>
                      <a:endParaRPr lang="sk-SK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6</a:t>
                      </a:r>
                      <a:endParaRPr lang="sk-SK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11</a:t>
                      </a:r>
                      <a:endParaRPr lang="sk-SK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0</a:t>
                      </a:r>
                      <a:endParaRPr lang="sk-SK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0</a:t>
                      </a:r>
                      <a:endParaRPr lang="sk-SK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18</a:t>
                      </a:r>
                      <a:endParaRPr lang="sk-SK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47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ÚMV</a:t>
                      </a:r>
                      <a:endParaRPr lang="sk-SK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5</a:t>
                      </a:r>
                      <a:endParaRPr lang="sk-SK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9,5</a:t>
                      </a:r>
                      <a:endParaRPr lang="sk-SK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9</a:t>
                      </a:r>
                      <a:endParaRPr lang="sk-SK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0</a:t>
                      </a:r>
                      <a:endParaRPr lang="sk-SK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0</a:t>
                      </a:r>
                      <a:endParaRPr lang="sk-SK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23,5</a:t>
                      </a:r>
                      <a:endParaRPr lang="sk-SK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47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smtClean="0">
                          <a:effectLst/>
                        </a:rPr>
                        <a:t>Spolu</a:t>
                      </a:r>
                      <a:r>
                        <a:rPr lang="sk-SK" sz="1200">
                          <a:effectLst/>
                        </a:rPr>
                        <a:t> </a:t>
                      </a:r>
                      <a:endParaRPr lang="sk-SK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32</a:t>
                      </a:r>
                      <a:endParaRPr lang="sk-SK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54,5</a:t>
                      </a:r>
                      <a:endParaRPr lang="sk-SK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61,51</a:t>
                      </a:r>
                      <a:endParaRPr lang="sk-SK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5,92</a:t>
                      </a:r>
                      <a:endParaRPr lang="sk-SK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1,88</a:t>
                      </a:r>
                      <a:endParaRPr lang="sk-SK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</a:rPr>
                        <a:t>155,81</a:t>
                      </a:r>
                      <a:endParaRPr lang="sk-SK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0229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theme/theme1.xml><?xml version="1.0" encoding="utf-8"?>
<a:theme xmlns:a="http://schemas.openxmlformats.org/drawingml/2006/main" name="Motív Office">
  <a:themeElements>
    <a:clrScheme name="Motí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í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í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3191</TotalTime>
  <Words>1349</Words>
  <Application>Microsoft Office PowerPoint</Application>
  <PresentationFormat>Vlastná</PresentationFormat>
  <Paragraphs>274</Paragraphs>
  <Slides>28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6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28</vt:i4>
      </vt:variant>
    </vt:vector>
  </HeadingPairs>
  <TitlesOfParts>
    <vt:vector size="35" baseType="lpstr">
      <vt:lpstr>Arial</vt:lpstr>
      <vt:lpstr>Calibri</vt:lpstr>
      <vt:lpstr>Calibri Light</vt:lpstr>
      <vt:lpstr>Courier New</vt:lpstr>
      <vt:lpstr>Times New Roman</vt:lpstr>
      <vt:lpstr>Wingdings</vt:lpstr>
      <vt:lpstr>Motív Office</vt:lpstr>
      <vt:lpstr>Správa o vzdelávaní na bakalárskom a magisterskom stupni štúdia  za akademický rok 2017/2018  Materiál na zasadnutie vedeckej rady 24.10. 2018</vt:lpstr>
      <vt:lpstr>Akreditované študijné programy</vt:lpstr>
      <vt:lpstr>Prezentácia programu PowerPoint</vt:lpstr>
      <vt:lpstr>Prezentácia programu PowerPoint</vt:lpstr>
      <vt:lpstr>Ako prilákať viac študentov?</vt:lpstr>
      <vt:lpstr>Medzinárodná dimenzia vzdelávania</vt:lpstr>
      <vt:lpstr>Celoživotné vzdelávanie</vt:lpstr>
      <vt:lpstr>Zlatá promócia</vt:lpstr>
      <vt:lpstr>Personálne zabezpečenie výučby</vt:lpstr>
      <vt:lpstr>Cena dekana za pedagogickú činnosť </vt:lpstr>
      <vt:lpstr>Zapojenie odborníkov z praxe do výučby</vt:lpstr>
      <vt:lpstr>Materiálne zabezpečenie štúdia</vt:lpstr>
      <vt:lpstr>Kvalita vzdelávania</vt:lpstr>
      <vt:lpstr>Rozhodnutie rektora 9/2017</vt:lpstr>
      <vt:lpstr>Úspešnosť štúdia</vt:lpstr>
      <vt:lpstr>Úspešnosť štúdia</vt:lpstr>
      <vt:lpstr>Učí lepšie ten,kto dáva lepšie známky?</vt:lpstr>
      <vt:lpstr>Ako zvýšiť úspešnosť štúdia?</vt:lpstr>
      <vt:lpstr>Absolventi učiteľského štúdia</vt:lpstr>
      <vt:lpstr>Prezentácia programu PowerPoint</vt:lpstr>
      <vt:lpstr>Študentská vedecká a odborná činnosť</vt:lpstr>
      <vt:lpstr>Štatistika a objektívnosť  hodnotenia študijných jednotiek</vt:lpstr>
      <vt:lpstr>Spätná väzba na predmete  Úvod do štúdia prírodných vied </vt:lpstr>
      <vt:lpstr>Dotazník pre absolventov</vt:lpstr>
      <vt:lpstr>Dotazník pre absolventov: odpovede magistri</vt:lpstr>
      <vt:lpstr>Dotazník pre absolventov: odpovede bakalári</vt:lpstr>
      <vt:lpstr>Záver – priority fakulty v oblasti vzdelávania</vt:lpstr>
      <vt:lpstr>Ďakujem všetkým za podklady  a podnety a Vám za pozornosť.</vt:lpstr>
    </vt:vector>
  </TitlesOfParts>
  <Company>UPJS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Marián Kireš</dc:creator>
  <cp:lastModifiedBy>zamestnanec</cp:lastModifiedBy>
  <cp:revision>371</cp:revision>
  <dcterms:created xsi:type="dcterms:W3CDTF">2013-04-07T19:35:51Z</dcterms:created>
  <dcterms:modified xsi:type="dcterms:W3CDTF">2018-10-31T10:26:46Z</dcterms:modified>
</cp:coreProperties>
</file>